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8393" r:id="rId2"/>
    <p:sldId id="8388" r:id="rId3"/>
    <p:sldId id="286" r:id="rId4"/>
    <p:sldId id="8437" r:id="rId5"/>
    <p:sldId id="272" r:id="rId6"/>
    <p:sldId id="8396" r:id="rId7"/>
    <p:sldId id="8449" r:id="rId8"/>
    <p:sldId id="8398" r:id="rId9"/>
    <p:sldId id="8399" r:id="rId10"/>
    <p:sldId id="8400" r:id="rId11"/>
    <p:sldId id="8401" r:id="rId12"/>
    <p:sldId id="8402" r:id="rId13"/>
    <p:sldId id="8403" r:id="rId14"/>
    <p:sldId id="8404" r:id="rId15"/>
    <p:sldId id="8441" r:id="rId16"/>
    <p:sldId id="8442" r:id="rId17"/>
    <p:sldId id="8443" r:id="rId18"/>
    <p:sldId id="8445" r:id="rId19"/>
    <p:sldId id="8444" r:id="rId20"/>
    <p:sldId id="8446" r:id="rId21"/>
    <p:sldId id="8447" r:id="rId22"/>
    <p:sldId id="8448" r:id="rId23"/>
    <p:sldId id="8406" r:id="rId24"/>
    <p:sldId id="8422" r:id="rId25"/>
    <p:sldId id="8423" r:id="rId26"/>
    <p:sldId id="8424" r:id="rId27"/>
    <p:sldId id="8407" r:id="rId28"/>
    <p:sldId id="8411" r:id="rId29"/>
    <p:sldId id="8412" r:id="rId30"/>
    <p:sldId id="8413" r:id="rId31"/>
    <p:sldId id="8414" r:id="rId32"/>
    <p:sldId id="8415" r:id="rId33"/>
    <p:sldId id="8416" r:id="rId34"/>
    <p:sldId id="8417" r:id="rId35"/>
    <p:sldId id="8418" r:id="rId36"/>
    <p:sldId id="8420" r:id="rId37"/>
    <p:sldId id="8454" r:id="rId38"/>
    <p:sldId id="8455" r:id="rId39"/>
    <p:sldId id="8456" r:id="rId40"/>
    <p:sldId id="8457" r:id="rId41"/>
    <p:sldId id="8458" r:id="rId42"/>
    <p:sldId id="8459" r:id="rId43"/>
    <p:sldId id="8460" r:id="rId44"/>
    <p:sldId id="8429" r:id="rId45"/>
    <p:sldId id="8409" r:id="rId46"/>
    <p:sldId id="8430" r:id="rId47"/>
    <p:sldId id="8431" r:id="rId48"/>
    <p:sldId id="8432" r:id="rId49"/>
    <p:sldId id="8433" r:id="rId50"/>
    <p:sldId id="8434" r:id="rId51"/>
    <p:sldId id="8436" r:id="rId52"/>
    <p:sldId id="8440" r:id="rId53"/>
    <p:sldId id="8439" r:id="rId54"/>
    <p:sldId id="8435" r:id="rId55"/>
    <p:sldId id="8408" r:id="rId56"/>
    <p:sldId id="8426" r:id="rId57"/>
    <p:sldId id="8427" r:id="rId58"/>
    <p:sldId id="8428" r:id="rId59"/>
    <p:sldId id="8391" r:id="rId60"/>
    <p:sldId id="8395" r:id="rId61"/>
    <p:sldId id="256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蕭張媛" initials="蕭張媛" lastIdx="1" clrIdx="0">
    <p:extLst>
      <p:ext uri="{19B8F6BF-5375-455C-9EA6-DF929625EA0E}">
        <p15:presenceInfo xmlns:p15="http://schemas.microsoft.com/office/powerpoint/2012/main" userId="S::1094842@ncyu.edu.tw::e0e3d6ee-c473-472a-b799-601b25cd82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87BD"/>
    <a:srgbClr val="51955E"/>
    <a:srgbClr val="6FB17C"/>
    <a:srgbClr val="C56363"/>
    <a:srgbClr val="7A6A9A"/>
    <a:srgbClr val="775AAA"/>
    <a:srgbClr val="76502E"/>
    <a:srgbClr val="2B6334"/>
    <a:srgbClr val="1F1F1F"/>
    <a:srgbClr val="83BB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7" autoAdjust="0"/>
    <p:restoredTop sz="94307" autoAdjust="0"/>
  </p:normalViewPr>
  <p:slideViewPr>
    <p:cSldViewPr snapToGrid="0" showGuides="1">
      <p:cViewPr varScale="1">
        <p:scale>
          <a:sx n="119" d="100"/>
          <a:sy n="119" d="100"/>
        </p:scale>
        <p:origin x="52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F0E99-DAD2-4DB0-A11D-671AB3AEBB15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E052F-8997-4C6A-944B-319BB3A8E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5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A49B3C-D5AD-4786-92B2-BEB2B2F34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05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736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90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789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760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6077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966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074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025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234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72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99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543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979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596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049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523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692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383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136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448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900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527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333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445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511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83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67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893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68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8998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4727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11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291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2770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9908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3441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4934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050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575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6604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8896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223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02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329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6382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401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0378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1689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0979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306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993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8895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0286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461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5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87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091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BA12E-7FFF-4F46-9B4A-ECA91CF409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16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2BB2F-CB69-487B-8A9B-FB9E8649C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809D9E-C110-4BB3-BCE4-9C3728EEA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C9D6C-689A-4769-9D8A-93ADE0A2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B598-C6B3-4F4B-9C80-2DCEBBD3F99A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D6F22-4C50-42FA-B352-88045C46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7A686-8FE4-495C-8B5A-190964E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45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74213-33BD-4138-8D89-8323EF87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01C747-393C-48C1-A809-615F275D9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C3D27-CA55-4E6F-A3AF-3FD58511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615B-2C5A-8144-9230-70EB42F5A820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F94FE-E3CE-425A-9EB9-C6F50379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27AC2-2C14-4DEF-B090-ABED15AA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18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2BAA77-48C2-47DF-8623-05057A373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A57702-F3E0-4B9E-9741-C0D89168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9DAF-56CA-46F9-ACBB-CFDB6C62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A847-F957-E04C-8F62-6423EB933E9A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75E511-C157-4C8A-8676-78B8C4B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13091-D6BD-496E-8D83-629C59A4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483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25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259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523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4176D-1811-47BC-88D9-ACBAE4CF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1FA04-EC74-4CD2-A8D2-A646E0E12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D32E7-806A-4D50-A24B-2D28271F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DE97-534D-4A49-A585-1438C69558CE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C5806-8557-4A82-B62D-DECC3E74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C05E4-75E7-42C7-B0CB-9E83F434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59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C2FDD-E4F4-4782-9E82-86C72399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78E60-580C-4C63-A5B1-B366485A5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985A3-4682-4F96-A3B9-20885582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C68-B24B-DB40-8A15-5C9EC28CA160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32D13-62E2-4F00-969F-C641078B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F9DC-15B0-4C57-B3FD-1646A68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55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36DC7-67CE-4BFD-AEFA-19B7A3D9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6EE67-DAEC-4F7A-AE29-29889BBF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96429-6414-4AC8-B91E-5BC54892C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57BDE5-3C1A-4E82-AEFA-4EC9A196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18AF-C359-1342-989A-346B29B14182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844F5-A503-4D98-B8DD-5C7A215B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DBFA10-4CB5-469B-892A-0A908864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76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5C620-4F94-423A-9AA4-0E9A2AA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FBFAF-5395-41C1-9423-8A3B1D9E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A593D-3338-4D02-B98A-81032CE2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68CD15-A2DE-4C5C-B03C-43F92F48F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028B8C-613E-4F07-9AE0-733E5688D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3FA18E-A290-4DBF-A6DA-49D3FE72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A1DD1-EB27-CD46-B143-99C14BE8E986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2A1FDB-BD83-493A-952F-EC5ACFD2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3D2613-8843-4920-A17B-1CD1A0D5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100364" y="647026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969225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8DD40-3495-4CC9-964C-CD6341FA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CE5AB2-35EC-41E0-BDED-2BA8FD32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A256-3436-CE40-8FB5-15293275CF8A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5ECC5B-CDDD-4D9B-A453-1E423B4E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AEACE-E008-427F-A632-C4B9721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09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45584-215D-41B5-84F9-8EB64F98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B6DD-F9D0-0D4D-AEB8-3E7F52F866C3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BA9F62-4A13-469E-98E8-55CBABBC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D0E51-2ED7-4C60-BD88-4509A108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731A0-0958-42B3-A5F8-E3D3E9704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52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B92AD-5C6C-4F7F-9A2E-4796E409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FE13A-6D95-477F-B68B-F47D05B4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53AB3-23C0-4B79-8408-6A603072D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A90DE-66D8-4B37-97D3-5E45BC45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C76E-5E10-1249-88BE-5C86B6FDC593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B4EC5-B616-4DF4-98FA-80335A2A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EEA2A-FAFB-4888-9888-23042A81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10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F5FB2-CAF0-4164-88CC-FD012321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BE46D9-958F-411C-BF55-38D8E13B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623A4-54DB-484B-B6AD-149AA290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39D37-2896-4970-9FD1-FFEEF81C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7B9D-30F0-EA41-A2F1-385B0F83C78B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9257F-2CDC-4162-9B00-90E71A26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D08245-45A4-4213-BC00-0BE3293F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4B2C1-B39F-410F-A948-4B8F58C1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6FAD11-BE8E-4A67-B9FF-291BCBD6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979CA-B529-4392-BB2E-30118DCD2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6B86A-1F17-964F-A4A9-96C935E4B555}" type="datetime1">
              <a:rPr lang="zh-TW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092A2-A008-4136-ACBA-1D10EA05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10CCD-5434-48B3-937C-3162C8446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08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microsoft.com/office/2007/relationships/hdphoto" Target="../media/hdphoto3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microsoft.com/office/2007/relationships/hdphoto" Target="../media/hdphoto2.wdp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QTWHDfh4Ec?feature=oembed" TargetMode="External"/><Relationship Id="rId5" Type="http://schemas.openxmlformats.org/officeDocument/2006/relationships/image" Target="../media/image76.jpeg"/><Relationship Id="rId4" Type="http://schemas.openxmlformats.org/officeDocument/2006/relationships/hyperlink" Target="https://www.youtube.com/watch?v=iQTWHDfh4Ec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infA8uS8vM?feature=oembed" TargetMode="External"/><Relationship Id="rId5" Type="http://schemas.openxmlformats.org/officeDocument/2006/relationships/image" Target="../media/image77.jpeg"/><Relationship Id="rId4" Type="http://schemas.openxmlformats.org/officeDocument/2006/relationships/hyperlink" Target="https://youtu.be/GinfA8uS8v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utoDa/SIC_Assembler_Loader/tree/main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A3BF65-8639-43DB-BF77-B3B4068FB0FD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2173791" y="2678810"/>
            <a:ext cx="7844418" cy="59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3000" noProof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SIC/XE Assembler &amp; Loader</a:t>
            </a:r>
            <a:endParaRPr lang="zh-CN" altLang="zh-CN" sz="3000" noProof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23C4883-F4D9-423F-8B4C-213341C15729}"/>
              </a:ext>
            </a:extLst>
          </p:cNvPr>
          <p:cNvSpPr txBox="1"/>
          <p:nvPr/>
        </p:nvSpPr>
        <p:spPr>
          <a:xfrm>
            <a:off x="5525919" y="5629927"/>
            <a:ext cx="1157738" cy="253780"/>
          </a:xfrm>
          <a:prstGeom prst="rect">
            <a:avLst/>
          </a:prstGeom>
          <a:solidFill>
            <a:srgbClr val="3B3838"/>
          </a:solidFill>
        </p:spPr>
        <p:txBody>
          <a:bodyPr wrap="none" lIns="68445" tIns="34223" rIns="68445" bIns="34223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系統程式 </a:t>
            </a:r>
            <a:r>
              <a:rPr lang="en-US" altLang="zh-TW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2023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17672C-AF27-48FE-B579-AEEDA534859A}"/>
              </a:ext>
            </a:extLst>
          </p:cNvPr>
          <p:cNvSpPr/>
          <p:nvPr/>
        </p:nvSpPr>
        <p:spPr>
          <a:xfrm>
            <a:off x="4001859" y="4158896"/>
            <a:ext cx="4188279" cy="154465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李昱佑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1094841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柯美琪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1094908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蕭張媛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1094842</a:t>
            </a:r>
          </a:p>
          <a:p>
            <a:pPr algn="ctr">
              <a:lnSpc>
                <a:spcPct val="120000"/>
              </a:lnSpc>
            </a:pPr>
            <a:endParaRPr lang="en-US" altLang="zh-TW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algn="ctr">
              <a:lnSpc>
                <a:spcPct val="120000"/>
              </a:lnSpc>
            </a:pPr>
            <a:endParaRPr lang="en-US" altLang="zh-TW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商東峻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1093332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盧柏諭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1092928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林君諺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1092922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8FAE55-27E0-44B0-9CB1-DC577B24214F}"/>
              </a:ext>
            </a:extLst>
          </p:cNvPr>
          <p:cNvSpPr txBox="1"/>
          <p:nvPr/>
        </p:nvSpPr>
        <p:spPr>
          <a:xfrm>
            <a:off x="4320988" y="1367578"/>
            <a:ext cx="3550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8000" dirty="0">
                <a:solidFill>
                  <a:schemeClr val="bg2">
                    <a:lumMod val="25000"/>
                  </a:schemeClr>
                </a:solidFill>
                <a:latin typeface="漢儀新蒂毛筆宋" panose="02000500000000000000" pitchFamily="2" charset="-120"/>
                <a:ea typeface="漢儀新蒂毛筆宋" panose="02000500000000000000" pitchFamily="2" charset="-120"/>
                <a:sym typeface="Source Han Serif SC" panose="02020400000000000000" pitchFamily="18" charset="-122"/>
              </a:rPr>
              <a:t>第一組</a:t>
            </a:r>
            <a:endParaRPr lang="zh-CN" altLang="en-US" sz="8000" dirty="0">
              <a:solidFill>
                <a:schemeClr val="bg2">
                  <a:lumMod val="25000"/>
                </a:schemeClr>
              </a:solidFill>
              <a:latin typeface="漢儀新蒂毛筆宋" panose="02000500000000000000" pitchFamily="2" charset="-120"/>
              <a:ea typeface="漢儀新蒂毛筆宋" panose="02000500000000000000" pitchFamily="2" charset="-120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21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Source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Source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3C9317-5441-C09C-DC9E-BFAE4A3E2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04" y="1022612"/>
            <a:ext cx="3436218" cy="496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FE667C7E-BDE1-33A7-060C-6A17761FB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696" y="2231821"/>
            <a:ext cx="3595035" cy="37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0DB2095-62A4-7E5B-76A6-C3A548B17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62" y="2231820"/>
            <a:ext cx="1621512" cy="373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8">
            <a:extLst>
              <a:ext uri="{FF2B5EF4-FFF2-40B4-BE49-F238E27FC236}">
                <a16:creationId xmlns:a16="http://schemas.microsoft.com/office/drawing/2014/main" id="{068B083A-D0EC-4D44-2698-E0FB1D5B580F}"/>
              </a:ext>
            </a:extLst>
          </p:cNvPr>
          <p:cNvGrpSpPr/>
          <p:nvPr/>
        </p:nvGrpSpPr>
        <p:grpSpPr>
          <a:xfrm>
            <a:off x="1974589" y="1136330"/>
            <a:ext cx="706079" cy="706079"/>
            <a:chOff x="6588983" y="2230703"/>
            <a:chExt cx="533400" cy="533400"/>
          </a:xfrm>
        </p:grpSpPr>
        <p:sp>
          <p:nvSpPr>
            <p:cNvPr id="8" name="椭圆 9">
              <a:extLst>
                <a:ext uri="{FF2B5EF4-FFF2-40B4-BE49-F238E27FC236}">
                  <a16:creationId xmlns:a16="http://schemas.microsoft.com/office/drawing/2014/main" id="{7765EBD2-7C2A-F751-9F98-7BCE29A171CA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9698401-4904-9C0D-B4B3-386F296E895A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1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2" name="组合 6">
            <a:extLst>
              <a:ext uri="{FF2B5EF4-FFF2-40B4-BE49-F238E27FC236}">
                <a16:creationId xmlns:a16="http://schemas.microsoft.com/office/drawing/2014/main" id="{A2F5BD85-F14F-198D-5753-F39AC801897F}"/>
              </a:ext>
            </a:extLst>
          </p:cNvPr>
          <p:cNvGrpSpPr/>
          <p:nvPr/>
        </p:nvGrpSpPr>
        <p:grpSpPr>
          <a:xfrm>
            <a:off x="2890607" y="1160376"/>
            <a:ext cx="4482124" cy="657989"/>
            <a:chOff x="6892457" y="5867502"/>
            <a:chExt cx="4482124" cy="65798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F5253F0-44E2-35EE-105A-A524FCA02A83}"/>
                </a:ext>
              </a:extLst>
            </p:cNvPr>
            <p:cNvSpPr/>
            <p:nvPr/>
          </p:nvSpPr>
          <p:spPr>
            <a:xfrm flipH="1">
              <a:off x="6892457" y="5867502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CD69D05-08FD-59E0-8AA3-D0B78DC6E5F4}"/>
                </a:ext>
              </a:extLst>
            </p:cNvPr>
            <p:cNvSpPr/>
            <p:nvPr/>
          </p:nvSpPr>
          <p:spPr>
            <a:xfrm>
              <a:off x="7308543" y="5949483"/>
              <a:ext cx="2874487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defTabSz="914273"/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Loc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和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Object code</a:t>
              </a:r>
            </a:p>
          </p:txBody>
        </p:sp>
      </p:grp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C5E8148F-F3E8-8E9F-D5E3-77A41F72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64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Source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Source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8">
            <a:extLst>
              <a:ext uri="{FF2B5EF4-FFF2-40B4-BE49-F238E27FC236}">
                <a16:creationId xmlns:a16="http://schemas.microsoft.com/office/drawing/2014/main" id="{068B083A-D0EC-4D44-2698-E0FB1D5B580F}"/>
              </a:ext>
            </a:extLst>
          </p:cNvPr>
          <p:cNvGrpSpPr/>
          <p:nvPr/>
        </p:nvGrpSpPr>
        <p:grpSpPr>
          <a:xfrm>
            <a:off x="1974589" y="1136330"/>
            <a:ext cx="706079" cy="706079"/>
            <a:chOff x="6588983" y="2230703"/>
            <a:chExt cx="533400" cy="533400"/>
          </a:xfrm>
        </p:grpSpPr>
        <p:sp>
          <p:nvSpPr>
            <p:cNvPr id="8" name="椭圆 9">
              <a:extLst>
                <a:ext uri="{FF2B5EF4-FFF2-40B4-BE49-F238E27FC236}">
                  <a16:creationId xmlns:a16="http://schemas.microsoft.com/office/drawing/2014/main" id="{7765EBD2-7C2A-F751-9F98-7BCE29A171CA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9698401-4904-9C0D-B4B3-386F296E895A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1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2" name="组合 6">
            <a:extLst>
              <a:ext uri="{FF2B5EF4-FFF2-40B4-BE49-F238E27FC236}">
                <a16:creationId xmlns:a16="http://schemas.microsoft.com/office/drawing/2014/main" id="{A2F5BD85-F14F-198D-5753-F39AC801897F}"/>
              </a:ext>
            </a:extLst>
          </p:cNvPr>
          <p:cNvGrpSpPr/>
          <p:nvPr/>
        </p:nvGrpSpPr>
        <p:grpSpPr>
          <a:xfrm>
            <a:off x="2890607" y="1160376"/>
            <a:ext cx="4482124" cy="657989"/>
            <a:chOff x="6892457" y="5867502"/>
            <a:chExt cx="4482124" cy="65798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F5253F0-44E2-35EE-105A-A524FCA02A83}"/>
                </a:ext>
              </a:extLst>
            </p:cNvPr>
            <p:cNvSpPr/>
            <p:nvPr/>
          </p:nvSpPr>
          <p:spPr>
            <a:xfrm flipH="1">
              <a:off x="6892457" y="5867502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CD69D05-08FD-59E0-8AA3-D0B78DC6E5F4}"/>
                </a:ext>
              </a:extLst>
            </p:cNvPr>
            <p:cNvSpPr/>
            <p:nvPr/>
          </p:nvSpPr>
          <p:spPr>
            <a:xfrm>
              <a:off x="7308543" y="5949483"/>
              <a:ext cx="1779636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defTabSz="914273"/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Object file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3BCFCE-54F0-0AB5-72FF-FD96D625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2239286"/>
            <a:ext cx="762952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D2F324FE-643C-9F5D-CA64-C0577E83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07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Source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Source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8">
            <a:extLst>
              <a:ext uri="{FF2B5EF4-FFF2-40B4-BE49-F238E27FC236}">
                <a16:creationId xmlns:a16="http://schemas.microsoft.com/office/drawing/2014/main" id="{068B083A-D0EC-4D44-2698-E0FB1D5B580F}"/>
              </a:ext>
            </a:extLst>
          </p:cNvPr>
          <p:cNvGrpSpPr/>
          <p:nvPr/>
        </p:nvGrpSpPr>
        <p:grpSpPr>
          <a:xfrm>
            <a:off x="844787" y="1104500"/>
            <a:ext cx="706079" cy="706079"/>
            <a:chOff x="6588983" y="2230703"/>
            <a:chExt cx="533400" cy="533400"/>
          </a:xfrm>
        </p:grpSpPr>
        <p:sp>
          <p:nvSpPr>
            <p:cNvPr id="8" name="椭圆 9">
              <a:extLst>
                <a:ext uri="{FF2B5EF4-FFF2-40B4-BE49-F238E27FC236}">
                  <a16:creationId xmlns:a16="http://schemas.microsoft.com/office/drawing/2014/main" id="{7765EBD2-7C2A-F751-9F98-7BCE29A171CA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9698401-4904-9C0D-B4B3-386F296E895A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2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2" name="组合 6">
            <a:extLst>
              <a:ext uri="{FF2B5EF4-FFF2-40B4-BE49-F238E27FC236}">
                <a16:creationId xmlns:a16="http://schemas.microsoft.com/office/drawing/2014/main" id="{A2F5BD85-F14F-198D-5753-F39AC801897F}"/>
              </a:ext>
            </a:extLst>
          </p:cNvPr>
          <p:cNvGrpSpPr/>
          <p:nvPr/>
        </p:nvGrpSpPr>
        <p:grpSpPr>
          <a:xfrm>
            <a:off x="1760805" y="1128546"/>
            <a:ext cx="1809550" cy="657989"/>
            <a:chOff x="6892457" y="5867502"/>
            <a:chExt cx="4482124" cy="65798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F5253F0-44E2-35EE-105A-A524FCA02A83}"/>
                </a:ext>
              </a:extLst>
            </p:cNvPr>
            <p:cNvSpPr/>
            <p:nvPr/>
          </p:nvSpPr>
          <p:spPr>
            <a:xfrm flipH="1">
              <a:off x="6892457" y="5867502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CD69D05-08FD-59E0-8AA3-D0B78DC6E5F4}"/>
                </a:ext>
              </a:extLst>
            </p:cNvPr>
            <p:cNvSpPr/>
            <p:nvPr/>
          </p:nvSpPr>
          <p:spPr>
            <a:xfrm>
              <a:off x="7308544" y="5949483"/>
              <a:ext cx="1982040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defTabSz="914273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自製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7" name="组合 8">
            <a:extLst>
              <a:ext uri="{FF2B5EF4-FFF2-40B4-BE49-F238E27FC236}">
                <a16:creationId xmlns:a16="http://schemas.microsoft.com/office/drawing/2014/main" id="{0A912AFD-F021-1AC9-1616-12A37A3E7151}"/>
              </a:ext>
            </a:extLst>
          </p:cNvPr>
          <p:cNvGrpSpPr/>
          <p:nvPr/>
        </p:nvGrpSpPr>
        <p:grpSpPr>
          <a:xfrm>
            <a:off x="8603093" y="1136765"/>
            <a:ext cx="706079" cy="706079"/>
            <a:chOff x="6588983" y="2230703"/>
            <a:chExt cx="533400" cy="533400"/>
          </a:xfrm>
        </p:grpSpPr>
        <p:sp>
          <p:nvSpPr>
            <p:cNvPr id="18" name="椭圆 9">
              <a:extLst>
                <a:ext uri="{FF2B5EF4-FFF2-40B4-BE49-F238E27FC236}">
                  <a16:creationId xmlns:a16="http://schemas.microsoft.com/office/drawing/2014/main" id="{0D67CFC4-B5A9-5693-9D97-84D3F9C825BF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6BCC030-24E2-A144-E3E0-270FC63A1BE0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4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0" name="组合 6">
            <a:extLst>
              <a:ext uri="{FF2B5EF4-FFF2-40B4-BE49-F238E27FC236}">
                <a16:creationId xmlns:a16="http://schemas.microsoft.com/office/drawing/2014/main" id="{06F9F4C6-96E8-EDBD-A3AB-84E85B583418}"/>
              </a:ext>
            </a:extLst>
          </p:cNvPr>
          <p:cNvGrpSpPr/>
          <p:nvPr/>
        </p:nvGrpSpPr>
        <p:grpSpPr>
          <a:xfrm>
            <a:off x="9519111" y="1160811"/>
            <a:ext cx="1809550" cy="657989"/>
            <a:chOff x="6892457" y="5867502"/>
            <a:chExt cx="4482124" cy="65798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8F3350-3AD6-2996-FFE2-7F3BAC239A9B}"/>
                </a:ext>
              </a:extLst>
            </p:cNvPr>
            <p:cNvSpPr/>
            <p:nvPr/>
          </p:nvSpPr>
          <p:spPr>
            <a:xfrm flipH="1">
              <a:off x="6892457" y="5867502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2A13A7D-05B5-22E5-88C5-E12077DDD6A4}"/>
                </a:ext>
              </a:extLst>
            </p:cNvPr>
            <p:cNvSpPr/>
            <p:nvPr/>
          </p:nvSpPr>
          <p:spPr>
            <a:xfrm>
              <a:off x="7308544" y="5949483"/>
              <a:ext cx="1982040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defTabSz="914273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作業</a:t>
              </a:r>
            </a:p>
          </p:txBody>
        </p:sp>
      </p:grpSp>
      <p:grpSp>
        <p:nvGrpSpPr>
          <p:cNvPr id="23" name="组合 8">
            <a:extLst>
              <a:ext uri="{FF2B5EF4-FFF2-40B4-BE49-F238E27FC236}">
                <a16:creationId xmlns:a16="http://schemas.microsoft.com/office/drawing/2014/main" id="{8738F8B4-D742-3569-453D-075D16003306}"/>
              </a:ext>
            </a:extLst>
          </p:cNvPr>
          <p:cNvGrpSpPr/>
          <p:nvPr/>
        </p:nvGrpSpPr>
        <p:grpSpPr>
          <a:xfrm>
            <a:off x="4665619" y="1149338"/>
            <a:ext cx="706079" cy="706079"/>
            <a:chOff x="6588983" y="2230703"/>
            <a:chExt cx="533400" cy="533400"/>
          </a:xfrm>
        </p:grpSpPr>
        <p:sp>
          <p:nvSpPr>
            <p:cNvPr id="24" name="椭圆 9">
              <a:extLst>
                <a:ext uri="{FF2B5EF4-FFF2-40B4-BE49-F238E27FC236}">
                  <a16:creationId xmlns:a16="http://schemas.microsoft.com/office/drawing/2014/main" id="{8CA62359-67D7-EDC4-7ED3-FDCA9F6F2B3B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6BBD0FA-D85A-51BF-564D-34418DE182D1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3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6" name="组合 6">
            <a:extLst>
              <a:ext uri="{FF2B5EF4-FFF2-40B4-BE49-F238E27FC236}">
                <a16:creationId xmlns:a16="http://schemas.microsoft.com/office/drawing/2014/main" id="{60C95F34-D60B-A1F1-ADB2-6377FB6EFDA9}"/>
              </a:ext>
            </a:extLst>
          </p:cNvPr>
          <p:cNvGrpSpPr/>
          <p:nvPr/>
        </p:nvGrpSpPr>
        <p:grpSpPr>
          <a:xfrm>
            <a:off x="5581637" y="1173384"/>
            <a:ext cx="1809550" cy="657989"/>
            <a:chOff x="6892457" y="5867502"/>
            <a:chExt cx="4482124" cy="65798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2094DDB-5A7B-F7DD-57C8-2CCA4E43145F}"/>
                </a:ext>
              </a:extLst>
            </p:cNvPr>
            <p:cNvSpPr/>
            <p:nvPr/>
          </p:nvSpPr>
          <p:spPr>
            <a:xfrm flipH="1">
              <a:off x="6892457" y="5867502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A1B3AD6-7CE9-82B3-2C60-7D4969FCF067}"/>
                </a:ext>
              </a:extLst>
            </p:cNvPr>
            <p:cNvSpPr/>
            <p:nvPr/>
          </p:nvSpPr>
          <p:spPr>
            <a:xfrm>
              <a:off x="7308544" y="5949483"/>
              <a:ext cx="1982040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defTabSz="914273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小考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2B1326-27A2-AD7A-31DF-23BA85C0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39" y="1937398"/>
            <a:ext cx="2418021" cy="40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BD65053-D45A-8F0E-0CE8-35298A16B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654" y="1937398"/>
            <a:ext cx="3528751" cy="399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452D411-ADFC-6D98-8B6B-C9CF2BEE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093" y="1937398"/>
            <a:ext cx="2309105" cy="25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E40A0F95-6DC1-C9F5-34B0-45DC20B5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46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Source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Source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8">
            <a:extLst>
              <a:ext uri="{FF2B5EF4-FFF2-40B4-BE49-F238E27FC236}">
                <a16:creationId xmlns:a16="http://schemas.microsoft.com/office/drawing/2014/main" id="{068B083A-D0EC-4D44-2698-E0FB1D5B580F}"/>
              </a:ext>
            </a:extLst>
          </p:cNvPr>
          <p:cNvGrpSpPr/>
          <p:nvPr/>
        </p:nvGrpSpPr>
        <p:grpSpPr>
          <a:xfrm>
            <a:off x="844787" y="1104500"/>
            <a:ext cx="706079" cy="706079"/>
            <a:chOff x="6588983" y="2230703"/>
            <a:chExt cx="533400" cy="533400"/>
          </a:xfrm>
        </p:grpSpPr>
        <p:sp>
          <p:nvSpPr>
            <p:cNvPr id="8" name="椭圆 9">
              <a:extLst>
                <a:ext uri="{FF2B5EF4-FFF2-40B4-BE49-F238E27FC236}">
                  <a16:creationId xmlns:a16="http://schemas.microsoft.com/office/drawing/2014/main" id="{7765EBD2-7C2A-F751-9F98-7BCE29A171CA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9698401-4904-9C0D-B4B3-386F296E895A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2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2" name="组合 6">
            <a:extLst>
              <a:ext uri="{FF2B5EF4-FFF2-40B4-BE49-F238E27FC236}">
                <a16:creationId xmlns:a16="http://schemas.microsoft.com/office/drawing/2014/main" id="{A2F5BD85-F14F-198D-5753-F39AC801897F}"/>
              </a:ext>
            </a:extLst>
          </p:cNvPr>
          <p:cNvGrpSpPr/>
          <p:nvPr/>
        </p:nvGrpSpPr>
        <p:grpSpPr>
          <a:xfrm>
            <a:off x="1760805" y="1128546"/>
            <a:ext cx="1809550" cy="657989"/>
            <a:chOff x="6892457" y="5867502"/>
            <a:chExt cx="4482124" cy="65798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F5253F0-44E2-35EE-105A-A524FCA02A83}"/>
                </a:ext>
              </a:extLst>
            </p:cNvPr>
            <p:cNvSpPr/>
            <p:nvPr/>
          </p:nvSpPr>
          <p:spPr>
            <a:xfrm flipH="1">
              <a:off x="6892457" y="5867502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CD69D05-08FD-59E0-8AA3-D0B78DC6E5F4}"/>
                </a:ext>
              </a:extLst>
            </p:cNvPr>
            <p:cNvSpPr/>
            <p:nvPr/>
          </p:nvSpPr>
          <p:spPr>
            <a:xfrm>
              <a:off x="7308544" y="5949483"/>
              <a:ext cx="1982040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defTabSz="914273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自製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7" name="组合 8">
            <a:extLst>
              <a:ext uri="{FF2B5EF4-FFF2-40B4-BE49-F238E27FC236}">
                <a16:creationId xmlns:a16="http://schemas.microsoft.com/office/drawing/2014/main" id="{0A912AFD-F021-1AC9-1616-12A37A3E7151}"/>
              </a:ext>
            </a:extLst>
          </p:cNvPr>
          <p:cNvGrpSpPr/>
          <p:nvPr/>
        </p:nvGrpSpPr>
        <p:grpSpPr>
          <a:xfrm>
            <a:off x="8603093" y="1136765"/>
            <a:ext cx="706079" cy="706079"/>
            <a:chOff x="6588983" y="2230703"/>
            <a:chExt cx="533400" cy="533400"/>
          </a:xfrm>
        </p:grpSpPr>
        <p:sp>
          <p:nvSpPr>
            <p:cNvPr id="18" name="椭圆 9">
              <a:extLst>
                <a:ext uri="{FF2B5EF4-FFF2-40B4-BE49-F238E27FC236}">
                  <a16:creationId xmlns:a16="http://schemas.microsoft.com/office/drawing/2014/main" id="{0D67CFC4-B5A9-5693-9D97-84D3F9C825BF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6BCC030-24E2-A144-E3E0-270FC63A1BE0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4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0" name="组合 6">
            <a:extLst>
              <a:ext uri="{FF2B5EF4-FFF2-40B4-BE49-F238E27FC236}">
                <a16:creationId xmlns:a16="http://schemas.microsoft.com/office/drawing/2014/main" id="{06F9F4C6-96E8-EDBD-A3AB-84E85B583418}"/>
              </a:ext>
            </a:extLst>
          </p:cNvPr>
          <p:cNvGrpSpPr/>
          <p:nvPr/>
        </p:nvGrpSpPr>
        <p:grpSpPr>
          <a:xfrm>
            <a:off x="9519111" y="1160811"/>
            <a:ext cx="1809550" cy="657989"/>
            <a:chOff x="6892457" y="5867502"/>
            <a:chExt cx="4482124" cy="65798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8F3350-3AD6-2996-FFE2-7F3BAC239A9B}"/>
                </a:ext>
              </a:extLst>
            </p:cNvPr>
            <p:cNvSpPr/>
            <p:nvPr/>
          </p:nvSpPr>
          <p:spPr>
            <a:xfrm flipH="1">
              <a:off x="6892457" y="5867502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2A13A7D-05B5-22E5-88C5-E12077DDD6A4}"/>
                </a:ext>
              </a:extLst>
            </p:cNvPr>
            <p:cNvSpPr/>
            <p:nvPr/>
          </p:nvSpPr>
          <p:spPr>
            <a:xfrm>
              <a:off x="7308544" y="5949483"/>
              <a:ext cx="1982040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defTabSz="914273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作業</a:t>
              </a:r>
            </a:p>
          </p:txBody>
        </p:sp>
      </p:grpSp>
      <p:grpSp>
        <p:nvGrpSpPr>
          <p:cNvPr id="23" name="组合 8">
            <a:extLst>
              <a:ext uri="{FF2B5EF4-FFF2-40B4-BE49-F238E27FC236}">
                <a16:creationId xmlns:a16="http://schemas.microsoft.com/office/drawing/2014/main" id="{8738F8B4-D742-3569-453D-075D16003306}"/>
              </a:ext>
            </a:extLst>
          </p:cNvPr>
          <p:cNvGrpSpPr/>
          <p:nvPr/>
        </p:nvGrpSpPr>
        <p:grpSpPr>
          <a:xfrm>
            <a:off x="4665619" y="1149338"/>
            <a:ext cx="706079" cy="706079"/>
            <a:chOff x="6588983" y="2230703"/>
            <a:chExt cx="533400" cy="533400"/>
          </a:xfrm>
        </p:grpSpPr>
        <p:sp>
          <p:nvSpPr>
            <p:cNvPr id="24" name="椭圆 9">
              <a:extLst>
                <a:ext uri="{FF2B5EF4-FFF2-40B4-BE49-F238E27FC236}">
                  <a16:creationId xmlns:a16="http://schemas.microsoft.com/office/drawing/2014/main" id="{8CA62359-67D7-EDC4-7ED3-FDCA9F6F2B3B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6BBD0FA-D85A-51BF-564D-34418DE182D1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3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6" name="组合 6">
            <a:extLst>
              <a:ext uri="{FF2B5EF4-FFF2-40B4-BE49-F238E27FC236}">
                <a16:creationId xmlns:a16="http://schemas.microsoft.com/office/drawing/2014/main" id="{60C95F34-D60B-A1F1-ADB2-6377FB6EFDA9}"/>
              </a:ext>
            </a:extLst>
          </p:cNvPr>
          <p:cNvGrpSpPr/>
          <p:nvPr/>
        </p:nvGrpSpPr>
        <p:grpSpPr>
          <a:xfrm>
            <a:off x="5581637" y="1173384"/>
            <a:ext cx="1809550" cy="657989"/>
            <a:chOff x="6892457" y="5867502"/>
            <a:chExt cx="4482124" cy="65798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2094DDB-5A7B-F7DD-57C8-2CCA4E43145F}"/>
                </a:ext>
              </a:extLst>
            </p:cNvPr>
            <p:cNvSpPr/>
            <p:nvPr/>
          </p:nvSpPr>
          <p:spPr>
            <a:xfrm flipH="1">
              <a:off x="6892457" y="5867502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A1B3AD6-7CE9-82B3-2C60-7D4969FCF067}"/>
                </a:ext>
              </a:extLst>
            </p:cNvPr>
            <p:cNvSpPr/>
            <p:nvPr/>
          </p:nvSpPr>
          <p:spPr>
            <a:xfrm>
              <a:off x="7308544" y="5949483"/>
              <a:ext cx="1982040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defTabSz="914273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小考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9D7CBB-72DB-C7BF-F8FB-ACE9DE3A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58" y="1983127"/>
            <a:ext cx="2751302" cy="323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A2E74FA-E0E5-EAEB-8D67-1C5D7EBC9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231" y="1983127"/>
            <a:ext cx="2219275" cy="40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A5D3B9E-CB21-3FD8-D5EC-6D13E8D4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06" y="1983127"/>
            <a:ext cx="2110252" cy="388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AF244DBC-8FB6-7FB7-60DD-249584A5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3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Source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Source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8">
            <a:extLst>
              <a:ext uri="{FF2B5EF4-FFF2-40B4-BE49-F238E27FC236}">
                <a16:creationId xmlns:a16="http://schemas.microsoft.com/office/drawing/2014/main" id="{068B083A-D0EC-4D44-2698-E0FB1D5B580F}"/>
              </a:ext>
            </a:extLst>
          </p:cNvPr>
          <p:cNvGrpSpPr/>
          <p:nvPr/>
        </p:nvGrpSpPr>
        <p:grpSpPr>
          <a:xfrm>
            <a:off x="862774" y="3638273"/>
            <a:ext cx="706079" cy="706079"/>
            <a:chOff x="6588983" y="2230703"/>
            <a:chExt cx="533400" cy="533400"/>
          </a:xfrm>
        </p:grpSpPr>
        <p:sp>
          <p:nvSpPr>
            <p:cNvPr id="8" name="椭圆 9">
              <a:extLst>
                <a:ext uri="{FF2B5EF4-FFF2-40B4-BE49-F238E27FC236}">
                  <a16:creationId xmlns:a16="http://schemas.microsoft.com/office/drawing/2014/main" id="{7765EBD2-7C2A-F751-9F98-7BCE29A171CA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9698401-4904-9C0D-B4B3-386F296E895A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2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2" name="组合 6">
            <a:extLst>
              <a:ext uri="{FF2B5EF4-FFF2-40B4-BE49-F238E27FC236}">
                <a16:creationId xmlns:a16="http://schemas.microsoft.com/office/drawing/2014/main" id="{A2F5BD85-F14F-198D-5753-F39AC801897F}"/>
              </a:ext>
            </a:extLst>
          </p:cNvPr>
          <p:cNvGrpSpPr/>
          <p:nvPr/>
        </p:nvGrpSpPr>
        <p:grpSpPr>
          <a:xfrm>
            <a:off x="1778792" y="3662319"/>
            <a:ext cx="1809550" cy="657989"/>
            <a:chOff x="6892457" y="5867502"/>
            <a:chExt cx="4482124" cy="65798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F5253F0-44E2-35EE-105A-A524FCA02A83}"/>
                </a:ext>
              </a:extLst>
            </p:cNvPr>
            <p:cNvSpPr/>
            <p:nvPr/>
          </p:nvSpPr>
          <p:spPr>
            <a:xfrm flipH="1">
              <a:off x="6892457" y="5867502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CD69D05-08FD-59E0-8AA3-D0B78DC6E5F4}"/>
                </a:ext>
              </a:extLst>
            </p:cNvPr>
            <p:cNvSpPr/>
            <p:nvPr/>
          </p:nvSpPr>
          <p:spPr>
            <a:xfrm>
              <a:off x="7308544" y="5949483"/>
              <a:ext cx="1982040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defTabSz="914273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自製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7" name="组合 8">
            <a:extLst>
              <a:ext uri="{FF2B5EF4-FFF2-40B4-BE49-F238E27FC236}">
                <a16:creationId xmlns:a16="http://schemas.microsoft.com/office/drawing/2014/main" id="{0A912AFD-F021-1AC9-1616-12A37A3E7151}"/>
              </a:ext>
            </a:extLst>
          </p:cNvPr>
          <p:cNvGrpSpPr/>
          <p:nvPr/>
        </p:nvGrpSpPr>
        <p:grpSpPr>
          <a:xfrm>
            <a:off x="8615827" y="3491942"/>
            <a:ext cx="706079" cy="706079"/>
            <a:chOff x="6588983" y="2230703"/>
            <a:chExt cx="533400" cy="533400"/>
          </a:xfrm>
        </p:grpSpPr>
        <p:sp>
          <p:nvSpPr>
            <p:cNvPr id="18" name="椭圆 9">
              <a:extLst>
                <a:ext uri="{FF2B5EF4-FFF2-40B4-BE49-F238E27FC236}">
                  <a16:creationId xmlns:a16="http://schemas.microsoft.com/office/drawing/2014/main" id="{0D67CFC4-B5A9-5693-9D97-84D3F9C825BF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6BCC030-24E2-A144-E3E0-270FC63A1BE0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4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0" name="组合 6">
            <a:extLst>
              <a:ext uri="{FF2B5EF4-FFF2-40B4-BE49-F238E27FC236}">
                <a16:creationId xmlns:a16="http://schemas.microsoft.com/office/drawing/2014/main" id="{06F9F4C6-96E8-EDBD-A3AB-84E85B583418}"/>
              </a:ext>
            </a:extLst>
          </p:cNvPr>
          <p:cNvGrpSpPr/>
          <p:nvPr/>
        </p:nvGrpSpPr>
        <p:grpSpPr>
          <a:xfrm>
            <a:off x="9531845" y="3515988"/>
            <a:ext cx="1809550" cy="657989"/>
            <a:chOff x="6892457" y="5867502"/>
            <a:chExt cx="4482124" cy="65798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8F3350-3AD6-2996-FFE2-7F3BAC239A9B}"/>
                </a:ext>
              </a:extLst>
            </p:cNvPr>
            <p:cNvSpPr/>
            <p:nvPr/>
          </p:nvSpPr>
          <p:spPr>
            <a:xfrm flipH="1">
              <a:off x="6892457" y="5867502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2A13A7D-05B5-22E5-88C5-E12077DDD6A4}"/>
                </a:ext>
              </a:extLst>
            </p:cNvPr>
            <p:cNvSpPr/>
            <p:nvPr/>
          </p:nvSpPr>
          <p:spPr>
            <a:xfrm>
              <a:off x="7308544" y="5949483"/>
              <a:ext cx="1982040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defTabSz="914273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作業</a:t>
              </a:r>
            </a:p>
          </p:txBody>
        </p:sp>
      </p:grpSp>
      <p:grpSp>
        <p:nvGrpSpPr>
          <p:cNvPr id="23" name="组合 8">
            <a:extLst>
              <a:ext uri="{FF2B5EF4-FFF2-40B4-BE49-F238E27FC236}">
                <a16:creationId xmlns:a16="http://schemas.microsoft.com/office/drawing/2014/main" id="{8738F8B4-D742-3569-453D-075D16003306}"/>
              </a:ext>
            </a:extLst>
          </p:cNvPr>
          <p:cNvGrpSpPr/>
          <p:nvPr/>
        </p:nvGrpSpPr>
        <p:grpSpPr>
          <a:xfrm>
            <a:off x="4487143" y="2722921"/>
            <a:ext cx="706079" cy="706079"/>
            <a:chOff x="6588983" y="2230703"/>
            <a:chExt cx="533400" cy="533400"/>
          </a:xfrm>
        </p:grpSpPr>
        <p:sp>
          <p:nvSpPr>
            <p:cNvPr id="24" name="椭圆 9">
              <a:extLst>
                <a:ext uri="{FF2B5EF4-FFF2-40B4-BE49-F238E27FC236}">
                  <a16:creationId xmlns:a16="http://schemas.microsoft.com/office/drawing/2014/main" id="{8CA62359-67D7-EDC4-7ED3-FDCA9F6F2B3B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6BBD0FA-D85A-51BF-564D-34418DE182D1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3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6" name="组合 6">
            <a:extLst>
              <a:ext uri="{FF2B5EF4-FFF2-40B4-BE49-F238E27FC236}">
                <a16:creationId xmlns:a16="http://schemas.microsoft.com/office/drawing/2014/main" id="{60C95F34-D60B-A1F1-ADB2-6377FB6EFDA9}"/>
              </a:ext>
            </a:extLst>
          </p:cNvPr>
          <p:cNvGrpSpPr/>
          <p:nvPr/>
        </p:nvGrpSpPr>
        <p:grpSpPr>
          <a:xfrm>
            <a:off x="5403161" y="2746967"/>
            <a:ext cx="1809550" cy="657989"/>
            <a:chOff x="6892457" y="5867502"/>
            <a:chExt cx="4482124" cy="65798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2094DDB-5A7B-F7DD-57C8-2CCA4E43145F}"/>
                </a:ext>
              </a:extLst>
            </p:cNvPr>
            <p:cNvSpPr/>
            <p:nvPr/>
          </p:nvSpPr>
          <p:spPr>
            <a:xfrm flipH="1">
              <a:off x="6892457" y="5867502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A1B3AD6-7CE9-82B3-2C60-7D4969FCF067}"/>
                </a:ext>
              </a:extLst>
            </p:cNvPr>
            <p:cNvSpPr/>
            <p:nvPr/>
          </p:nvSpPr>
          <p:spPr>
            <a:xfrm>
              <a:off x="7308544" y="5949483"/>
              <a:ext cx="1982040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defTabSz="914273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小考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520BB-3DE7-FCD7-2F28-C41A3D6C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88" y="2372008"/>
            <a:ext cx="3823721" cy="82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F64EFC80-367D-ABBB-034F-516163CD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174" y="3858626"/>
            <a:ext cx="4506768" cy="102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9B3544D-53F7-7588-0FBD-24A05252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58" y="2520688"/>
            <a:ext cx="4413017" cy="72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3CA0D9FD-C1F3-39A2-02D7-762E42E58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69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1">
            <a:extLst>
              <a:ext uri="{FF2B5EF4-FFF2-40B4-BE49-F238E27FC236}">
                <a16:creationId xmlns:a16="http://schemas.microsoft.com/office/drawing/2014/main" id="{D8363C93-F566-6636-19DC-CC44B10B05C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3329" y="1665773"/>
            <a:ext cx="5773695" cy="3829842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Error Scan 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特色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4E6E93FD-E70F-42AD-F807-F76E8033BA7C}"/>
              </a:ext>
            </a:extLst>
          </p:cNvPr>
          <p:cNvSpPr/>
          <p:nvPr/>
        </p:nvSpPr>
        <p:spPr>
          <a:xfrm>
            <a:off x="1682053" y="1108993"/>
            <a:ext cx="2493178" cy="4415906"/>
          </a:xfrm>
          <a:prstGeom prst="roundRect">
            <a:avLst>
              <a:gd name="adj" fmla="val 777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18477A63-EC8F-54BE-A078-CEC77C6B34CF}"/>
              </a:ext>
            </a:extLst>
          </p:cNvPr>
          <p:cNvSpPr/>
          <p:nvPr/>
        </p:nvSpPr>
        <p:spPr>
          <a:xfrm>
            <a:off x="1682052" y="1108995"/>
            <a:ext cx="2493177" cy="1658446"/>
          </a:xfrm>
          <a:prstGeom prst="roundRect">
            <a:avLst>
              <a:gd name="adj" fmla="val 7770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D03A1647-3E72-3550-2790-688EACACD43F}"/>
              </a:ext>
            </a:extLst>
          </p:cNvPr>
          <p:cNvSpPr txBox="1"/>
          <p:nvPr/>
        </p:nvSpPr>
        <p:spPr>
          <a:xfrm>
            <a:off x="2329753" y="2321798"/>
            <a:ext cx="11969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5995">
              <a:spcBef>
                <a:spcPct val="20000"/>
              </a:spcBef>
              <a:defRPr/>
            </a:pP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特色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00D42A0-DAE4-F447-0A97-8DC251338977}"/>
              </a:ext>
            </a:extLst>
          </p:cNvPr>
          <p:cNvSpPr txBox="1"/>
          <p:nvPr/>
        </p:nvSpPr>
        <p:spPr>
          <a:xfrm flipH="1">
            <a:off x="1682051" y="2975566"/>
            <a:ext cx="249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Roboto Black" charset="0"/>
                <a:sym typeface="Source Han Serif SC" panose="02020400000000000000" pitchFamily="18" charset="-122"/>
              </a:rPr>
              <a:t>一次提出所有問題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cs typeface="Roboto Black" charset="0"/>
              <a:sym typeface="Source Han Serif SC" panose="02020400000000000000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A0206F-2959-56D2-626E-30C11D0FC64D}"/>
              </a:ext>
            </a:extLst>
          </p:cNvPr>
          <p:cNvSpPr/>
          <p:nvPr/>
        </p:nvSpPr>
        <p:spPr>
          <a:xfrm>
            <a:off x="1748902" y="3322931"/>
            <a:ext cx="233608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不會只看到一個錯誤就停止程式</a:t>
            </a:r>
            <a:endParaRPr lang="en-US" altLang="zh-TW" sz="1100" dirty="0"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r>
              <a:rPr lang="zh-TW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而是將所有問題都輸出後才會停止</a:t>
            </a:r>
            <a:endParaRPr lang="en-US" altLang="zh-TW" sz="1100" dirty="0"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DCEDEC4C-F461-803B-008C-841A026EF56B}"/>
              </a:ext>
            </a:extLst>
          </p:cNvPr>
          <p:cNvSpPr txBox="1"/>
          <p:nvPr/>
        </p:nvSpPr>
        <p:spPr>
          <a:xfrm flipH="1">
            <a:off x="1682051" y="4043934"/>
            <a:ext cx="249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Roboto Black" charset="0"/>
                <a:sym typeface="Source Han Serif SC" panose="02020400000000000000" pitchFamily="18" charset="-122"/>
              </a:rPr>
              <a:t>會給建議修正的提示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cs typeface="Roboto Black" charset="0"/>
              <a:sym typeface="Source Han Serif SC" panose="02020400000000000000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8504EDA-4547-AB58-4891-18D0C24E4179}"/>
              </a:ext>
            </a:extLst>
          </p:cNvPr>
          <p:cNvSpPr/>
          <p:nvPr/>
        </p:nvSpPr>
        <p:spPr>
          <a:xfrm>
            <a:off x="1748902" y="4391299"/>
            <a:ext cx="2336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不論是會停止程式的錯誤</a:t>
            </a:r>
            <a:br>
              <a:rPr lang="en-US" altLang="zh-TW" sz="11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</a:br>
            <a:r>
              <a:rPr lang="zh-TW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或依然可以運行但建議修正的內容</a:t>
            </a:r>
            <a:endParaRPr lang="en-US" altLang="zh-TW" sz="1100" dirty="0"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r>
              <a:rPr lang="zh-TW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都會給予建議或提示</a:t>
            </a:r>
            <a:br>
              <a:rPr lang="en-US" altLang="zh-TW" sz="11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</a:br>
            <a:r>
              <a:rPr lang="zh-TW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方便使用者進行修正</a:t>
            </a:r>
            <a:endParaRPr lang="en-US" altLang="zh-TW" sz="1100" dirty="0"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CE7827AE-D90B-F6DA-7781-785F6228B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107" y="2197672"/>
            <a:ext cx="4804140" cy="2993268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5FE09B-3F86-AF1A-6F67-CF366C82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F94F363-B28E-65F5-2DF8-88283C21B5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27" y="1292696"/>
            <a:ext cx="854129" cy="8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74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Error Scan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運行流程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D99FD995-C87B-CB7B-1376-451AEBBD6F76}"/>
              </a:ext>
            </a:extLst>
          </p:cNvPr>
          <p:cNvGrpSpPr/>
          <p:nvPr/>
        </p:nvGrpSpPr>
        <p:grpSpPr>
          <a:xfrm>
            <a:off x="2863849" y="1625095"/>
            <a:ext cx="1096775" cy="1255288"/>
            <a:chOff x="858656" y="2381923"/>
            <a:chExt cx="1224247" cy="1401183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92FAF95D-21BB-CBA6-9AD8-EA33E0CA1B84}"/>
                </a:ext>
              </a:extLst>
            </p:cNvPr>
            <p:cNvGrpSpPr/>
            <p:nvPr/>
          </p:nvGrpSpPr>
          <p:grpSpPr>
            <a:xfrm>
              <a:off x="858656" y="2381923"/>
              <a:ext cx="1224247" cy="1401183"/>
              <a:chOff x="1743076" y="2991066"/>
              <a:chExt cx="1414666" cy="1619124"/>
            </a:xfrm>
            <a:solidFill>
              <a:schemeClr val="accent1"/>
            </a:solidFill>
          </p:grpSpPr>
          <p:sp>
            <p:nvSpPr>
              <p:cNvPr id="13" name="Shape 1721">
                <a:extLst>
                  <a:ext uri="{FF2B5EF4-FFF2-40B4-BE49-F238E27FC236}">
                    <a16:creationId xmlns:a16="http://schemas.microsoft.com/office/drawing/2014/main" id="{525B273D-E671-51AC-509B-39200EA26EAC}"/>
                  </a:ext>
                </a:extLst>
              </p:cNvPr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lIns="67733" tIns="67733" rIns="67733" bIns="67733" anchor="ctr"/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6" name="Shape 1732">
                <a:extLst>
                  <a:ext uri="{FF2B5EF4-FFF2-40B4-BE49-F238E27FC236}">
                    <a16:creationId xmlns:a16="http://schemas.microsoft.com/office/drawing/2014/main" id="{F8D0F9D9-50AF-0F42-DB0A-FCE4DFB4BD30}"/>
                  </a:ext>
                </a:extLst>
              </p:cNvPr>
              <p:cNvSpPr/>
              <p:nvPr/>
            </p:nvSpPr>
            <p:spPr>
              <a:xfrm rot="18900000">
                <a:off x="1743076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12" name="Text Placeholder 4">
              <a:extLst>
                <a:ext uri="{FF2B5EF4-FFF2-40B4-BE49-F238E27FC236}">
                  <a16:creationId xmlns:a16="http://schemas.microsoft.com/office/drawing/2014/main" id="{87E7782C-F344-F565-6C92-DCBDD27FAC2B}"/>
                </a:ext>
              </a:extLst>
            </p:cNvPr>
            <p:cNvSpPr txBox="1"/>
            <p:nvPr/>
          </p:nvSpPr>
          <p:spPr>
            <a:xfrm>
              <a:off x="862546" y="3061492"/>
              <a:ext cx="1216467" cy="231723"/>
            </a:xfrm>
            <a:prstGeom prst="rect">
              <a:avLst/>
            </a:prstGeom>
          </p:spPr>
          <p:txBody>
            <a:bodyPr lIns="121917" tIns="60959" rIns="121917" bIns="60959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格式錯誤</a:t>
              </a:r>
              <a:endParaRPr lang="en-GB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7" name="TextBox 128">
            <a:extLst>
              <a:ext uri="{FF2B5EF4-FFF2-40B4-BE49-F238E27FC236}">
                <a16:creationId xmlns:a16="http://schemas.microsoft.com/office/drawing/2014/main" id="{E7BA8C72-7F07-FD9F-71DB-929AF049AD7B}"/>
              </a:ext>
            </a:extLst>
          </p:cNvPr>
          <p:cNvSpPr txBox="1"/>
          <p:nvPr/>
        </p:nvSpPr>
        <p:spPr>
          <a:xfrm>
            <a:off x="2406315" y="3467985"/>
            <a:ext cx="2638769" cy="4722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zh-TW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段落數不合規定</a:t>
            </a:r>
            <a:endParaRPr lang="en-US" altLang="zh-TW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operand</a:t>
            </a:r>
            <a:r>
              <a:rPr lang="zh-TW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中不可有空格分割</a:t>
            </a:r>
            <a:endParaRPr lang="en-US" altLang="zh-CN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9A311F7-43F8-4DD7-EE1A-19894A1BDE49}"/>
              </a:ext>
            </a:extLst>
          </p:cNvPr>
          <p:cNvGrpSpPr/>
          <p:nvPr/>
        </p:nvGrpSpPr>
        <p:grpSpPr>
          <a:xfrm>
            <a:off x="8424135" y="1766321"/>
            <a:ext cx="1089463" cy="1246920"/>
            <a:chOff x="858656" y="2381923"/>
            <a:chExt cx="1224247" cy="1401183"/>
          </a:xfrm>
        </p:grpSpPr>
        <p:grpSp>
          <p:nvGrpSpPr>
            <p:cNvPr id="19" name="Group 11">
              <a:extLst>
                <a:ext uri="{FF2B5EF4-FFF2-40B4-BE49-F238E27FC236}">
                  <a16:creationId xmlns:a16="http://schemas.microsoft.com/office/drawing/2014/main" id="{C4809BD8-F4F8-5809-2894-9368B18E78E3}"/>
                </a:ext>
              </a:extLst>
            </p:cNvPr>
            <p:cNvGrpSpPr/>
            <p:nvPr/>
          </p:nvGrpSpPr>
          <p:grpSpPr>
            <a:xfrm>
              <a:off x="858656" y="2381923"/>
              <a:ext cx="1224247" cy="1401183"/>
              <a:chOff x="1743076" y="2991066"/>
              <a:chExt cx="1414666" cy="1619124"/>
            </a:xfrm>
            <a:solidFill>
              <a:schemeClr val="accent1"/>
            </a:solidFill>
          </p:grpSpPr>
          <p:sp>
            <p:nvSpPr>
              <p:cNvPr id="21" name="Shape 1721">
                <a:extLst>
                  <a:ext uri="{FF2B5EF4-FFF2-40B4-BE49-F238E27FC236}">
                    <a16:creationId xmlns:a16="http://schemas.microsoft.com/office/drawing/2014/main" id="{8FF57CA9-763E-6BA2-756E-EC940E8A3EE6}"/>
                  </a:ext>
                </a:extLst>
              </p:cNvPr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lIns="67733" tIns="67733" rIns="67733" bIns="67733" anchor="ctr"/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2" name="Shape 1732">
                <a:extLst>
                  <a:ext uri="{FF2B5EF4-FFF2-40B4-BE49-F238E27FC236}">
                    <a16:creationId xmlns:a16="http://schemas.microsoft.com/office/drawing/2014/main" id="{1040CD18-BB9E-8B15-E1F2-5A3308EB596C}"/>
                  </a:ext>
                </a:extLst>
              </p:cNvPr>
              <p:cNvSpPr/>
              <p:nvPr/>
            </p:nvSpPr>
            <p:spPr>
              <a:xfrm rot="18900000">
                <a:off x="1743076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454E9687-88FC-C3F4-C5A0-A68DF80D3008}"/>
                </a:ext>
              </a:extLst>
            </p:cNvPr>
            <p:cNvSpPr txBox="1"/>
            <p:nvPr/>
          </p:nvSpPr>
          <p:spPr>
            <a:xfrm>
              <a:off x="862546" y="3061492"/>
              <a:ext cx="1216467" cy="231723"/>
            </a:xfrm>
            <a:prstGeom prst="rect">
              <a:avLst/>
            </a:prstGeom>
          </p:spPr>
          <p:txBody>
            <a:bodyPr lIns="121917" tIns="60959" rIns="121917" bIns="60959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輸入錯誤</a:t>
              </a:r>
              <a:endParaRPr lang="en-GB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3" name="TextBox 128">
            <a:extLst>
              <a:ext uri="{FF2B5EF4-FFF2-40B4-BE49-F238E27FC236}">
                <a16:creationId xmlns:a16="http://schemas.microsoft.com/office/drawing/2014/main" id="{DB12B873-73A0-74BA-55BD-56406C965FE9}"/>
              </a:ext>
            </a:extLst>
          </p:cNvPr>
          <p:cNvSpPr txBox="1"/>
          <p:nvPr/>
        </p:nvSpPr>
        <p:spPr>
          <a:xfrm>
            <a:off x="7307809" y="3467985"/>
            <a:ext cx="4673408" cy="1704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 startAt="3"/>
            </a:pPr>
            <a:r>
              <a:rPr lang="en-US" altLang="zh-TW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instruction</a:t>
            </a:r>
            <a:r>
              <a:rPr lang="zh-TW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位置是輸入了不合法的資料</a:t>
            </a:r>
            <a:endParaRPr lang="en-US" altLang="zh-TW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marL="342900" indent="-342900">
              <a:lnSpc>
                <a:spcPct val="120000"/>
              </a:lnSpc>
              <a:buAutoNum type="arabicPeriod" startAt="3"/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instruction</a:t>
            </a:r>
            <a:r>
              <a:rPr lang="zh-TW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內容必須是大寫</a:t>
            </a:r>
            <a:endParaRPr lang="en-US" altLang="zh-TW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marL="342900" indent="-342900">
              <a:lnSpc>
                <a:spcPct val="120000"/>
              </a:lnSpc>
              <a:buAutoNum type="arabicPeriod" startAt="3"/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operand</a:t>
            </a:r>
            <a:r>
              <a:rPr lang="zh-TW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有寫到非數字、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label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、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register</a:t>
            </a:r>
            <a:r>
              <a:rPr lang="zh-TW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的資料</a:t>
            </a:r>
            <a:endParaRPr lang="en-US" altLang="zh-TW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marL="342900" indent="-342900">
              <a:lnSpc>
                <a:spcPct val="120000"/>
              </a:lnSpc>
              <a:buAutoNum type="arabicPeriod" startAt="3"/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label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、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register</a:t>
            </a:r>
            <a:r>
              <a:rPr lang="zh-TW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寫成小寫</a:t>
            </a:r>
            <a:endParaRPr lang="en-US" altLang="zh-TW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marL="342900" indent="-342900">
              <a:lnSpc>
                <a:spcPct val="120000"/>
              </a:lnSpc>
              <a:buAutoNum type="arabicPeriod" startAt="3"/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START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、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RESW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、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RESB</a:t>
            </a:r>
            <a:r>
              <a:rPr lang="zh-TW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後面要是數字</a:t>
            </a:r>
            <a:endParaRPr lang="en-US" altLang="zh-TW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marL="342900" indent="-342900">
              <a:lnSpc>
                <a:spcPct val="120000"/>
              </a:lnSpc>
              <a:buAutoNum type="arabicPeriod" startAt="3"/>
            </a:pPr>
            <a:r>
              <a:rPr lang="en-US" altLang="zh-TW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EQU</a:t>
            </a:r>
            <a:r>
              <a:rPr lang="zh-TW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不能</a:t>
            </a:r>
            <a:r>
              <a:rPr lang="en-US" altLang="zh-TW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forward reference</a:t>
            </a:r>
          </a:p>
          <a:p>
            <a:pPr marL="342900" indent="-342900">
              <a:lnSpc>
                <a:spcPct val="120000"/>
              </a:lnSpc>
              <a:buAutoNum type="arabicPeriod" startAt="3"/>
            </a:pPr>
            <a:r>
              <a:rPr lang="zh-TW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開頭必須是</a:t>
            </a:r>
            <a:r>
              <a:rPr lang="en-US" altLang="zh-TW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START</a:t>
            </a:r>
            <a:r>
              <a:rPr lang="zh-TW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，結尾必須是</a:t>
            </a:r>
            <a:r>
              <a:rPr lang="en-US" altLang="zh-TW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END</a:t>
            </a:r>
            <a:endParaRPr lang="en-US" altLang="zh-CN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箭头2">
            <a:extLst>
              <a:ext uri="{FF2B5EF4-FFF2-40B4-BE49-F238E27FC236}">
                <a16:creationId xmlns:a16="http://schemas.microsoft.com/office/drawing/2014/main" id="{25BAA06A-8ACA-5C23-8836-A01938C28DA1}"/>
              </a:ext>
            </a:extLst>
          </p:cNvPr>
          <p:cNvSpPr/>
          <p:nvPr/>
        </p:nvSpPr>
        <p:spPr bwMode="gray">
          <a:xfrm rot="16200000">
            <a:off x="6067747" y="1900783"/>
            <a:ext cx="317257" cy="126878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1D0DF46-AA6E-969C-821F-CC3754337D82}"/>
              </a:ext>
            </a:extLst>
          </p:cNvPr>
          <p:cNvSpPr txBox="1"/>
          <p:nvPr/>
        </p:nvSpPr>
        <p:spPr>
          <a:xfrm>
            <a:off x="5485250" y="2102946"/>
            <a:ext cx="141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沒問題才進行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A68D82-EBA7-A3BD-848C-D2B62B13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66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Error Scan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格式錯誤 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9">
            <a:extLst>
              <a:ext uri="{FF2B5EF4-FFF2-40B4-BE49-F238E27FC236}">
                <a16:creationId xmlns:a16="http://schemas.microsoft.com/office/drawing/2014/main" id="{6F8A9BDA-29E8-1C14-21C9-36459ADCD56B}"/>
              </a:ext>
            </a:extLst>
          </p:cNvPr>
          <p:cNvGrpSpPr/>
          <p:nvPr/>
        </p:nvGrpSpPr>
        <p:grpSpPr>
          <a:xfrm>
            <a:off x="2005613" y="1181824"/>
            <a:ext cx="3867020" cy="584776"/>
            <a:chOff x="3237545" y="4561747"/>
            <a:chExt cx="1146960" cy="1146960"/>
          </a:xfrm>
        </p:grpSpPr>
        <p:sp>
          <p:nvSpPr>
            <p:cNvPr id="24" name="圆角矩形 30">
              <a:extLst>
                <a:ext uri="{FF2B5EF4-FFF2-40B4-BE49-F238E27FC236}">
                  <a16:creationId xmlns:a16="http://schemas.microsoft.com/office/drawing/2014/main" id="{14B8B72B-2E40-ACF9-E1B4-C44D84475C7D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5" name="圆角矩形 31">
              <a:extLst>
                <a:ext uri="{FF2B5EF4-FFF2-40B4-BE49-F238E27FC236}">
                  <a16:creationId xmlns:a16="http://schemas.microsoft.com/office/drawing/2014/main" id="{E8473CE7-392D-AA81-B9D1-A3530333E9AF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1.</a:t>
              </a:r>
              <a:r>
                <a:rPr lang="zh-TW" altLang="en-US" sz="20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段落數不合規定</a:t>
              </a:r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80D4C848-499A-689E-4E20-64930D5F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152" b="56210"/>
          <a:stretch/>
        </p:blipFill>
        <p:spPr>
          <a:xfrm>
            <a:off x="2217369" y="4873123"/>
            <a:ext cx="3522994" cy="72445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CE25435-199C-F1A1-C979-D528007B1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44"/>
          <a:stretch/>
        </p:blipFill>
        <p:spPr>
          <a:xfrm>
            <a:off x="6451638" y="4910203"/>
            <a:ext cx="4513018" cy="311242"/>
          </a:xfrm>
          <a:prstGeom prst="rect">
            <a:avLst/>
          </a:prstGeom>
        </p:spPr>
      </p:pic>
      <p:sp>
        <p:nvSpPr>
          <p:cNvPr id="31" name="文本1">
            <a:extLst>
              <a:ext uri="{FF2B5EF4-FFF2-40B4-BE49-F238E27FC236}">
                <a16:creationId xmlns:a16="http://schemas.microsoft.com/office/drawing/2014/main" id="{A16C8BE0-5E91-544D-53D5-854CF07CD2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5614" y="1909723"/>
            <a:ext cx="3867020" cy="267230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正常狀況下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一行內只會有最多三段待處理資料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錯誤輸入：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EOF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BYTE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'EOF'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32" name="组合 29">
            <a:extLst>
              <a:ext uri="{FF2B5EF4-FFF2-40B4-BE49-F238E27FC236}">
                <a16:creationId xmlns:a16="http://schemas.microsoft.com/office/drawing/2014/main" id="{1EF20886-1FBE-9D19-7EF8-81CEFC31934F}"/>
              </a:ext>
            </a:extLst>
          </p:cNvPr>
          <p:cNvGrpSpPr/>
          <p:nvPr/>
        </p:nvGrpSpPr>
        <p:grpSpPr>
          <a:xfrm>
            <a:off x="6598613" y="1174839"/>
            <a:ext cx="3867020" cy="584776"/>
            <a:chOff x="3237545" y="4561747"/>
            <a:chExt cx="1146960" cy="1146960"/>
          </a:xfrm>
        </p:grpSpPr>
        <p:sp>
          <p:nvSpPr>
            <p:cNvPr id="33" name="圆角矩形 30">
              <a:extLst>
                <a:ext uri="{FF2B5EF4-FFF2-40B4-BE49-F238E27FC236}">
                  <a16:creationId xmlns:a16="http://schemas.microsoft.com/office/drawing/2014/main" id="{AA18ECB7-1F73-A713-8176-546B275934EC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4" name="圆角矩形 31">
              <a:extLst>
                <a:ext uri="{FF2B5EF4-FFF2-40B4-BE49-F238E27FC236}">
                  <a16:creationId xmlns:a16="http://schemas.microsoft.com/office/drawing/2014/main" id="{9CA9EA34-6AE5-214E-7E2B-CB62F137B54B}"/>
                </a:ext>
              </a:extLst>
            </p:cNvPr>
            <p:cNvSpPr/>
            <p:nvPr/>
          </p:nvSpPr>
          <p:spPr>
            <a:xfrm>
              <a:off x="3287721" y="4642032"/>
              <a:ext cx="1058790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2.</a:t>
              </a:r>
              <a:r>
                <a:rPr lang="zh-TW" altLang="en-US" sz="20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lang="en-US" altLang="zh-TW" sz="20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operand</a:t>
              </a:r>
              <a:r>
                <a:rPr lang="zh-TW" altLang="en-US" sz="20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中不可有空格分割</a:t>
              </a:r>
            </a:p>
          </p:txBody>
        </p:sp>
      </p:grpSp>
      <p:sp>
        <p:nvSpPr>
          <p:cNvPr id="35" name="文本1">
            <a:extLst>
              <a:ext uri="{FF2B5EF4-FFF2-40B4-BE49-F238E27FC236}">
                <a16:creationId xmlns:a16="http://schemas.microsoft.com/office/drawing/2014/main" id="{C7DFF05D-C761-8F5B-3526-A6642377BF5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98614" y="1902738"/>
            <a:ext cx="3867020" cy="267230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正常狀況下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Operand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位置不會出現空格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錯誤輸入：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STCH BUFFER,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EC779A-B92E-3CE4-4849-D8B55D83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92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Error Scan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格式錯誤 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9">
            <a:extLst>
              <a:ext uri="{FF2B5EF4-FFF2-40B4-BE49-F238E27FC236}">
                <a16:creationId xmlns:a16="http://schemas.microsoft.com/office/drawing/2014/main" id="{6F8A9BDA-29E8-1C14-21C9-36459ADCD56B}"/>
              </a:ext>
            </a:extLst>
          </p:cNvPr>
          <p:cNvGrpSpPr/>
          <p:nvPr/>
        </p:nvGrpSpPr>
        <p:grpSpPr>
          <a:xfrm>
            <a:off x="1799924" y="1537466"/>
            <a:ext cx="4091960" cy="584776"/>
            <a:chOff x="3237545" y="4561747"/>
            <a:chExt cx="1146960" cy="1146960"/>
          </a:xfrm>
        </p:grpSpPr>
        <p:sp>
          <p:nvSpPr>
            <p:cNvPr id="24" name="圆角矩形 30">
              <a:extLst>
                <a:ext uri="{FF2B5EF4-FFF2-40B4-BE49-F238E27FC236}">
                  <a16:creationId xmlns:a16="http://schemas.microsoft.com/office/drawing/2014/main" id="{14B8B72B-2E40-ACF9-E1B4-C44D84475C7D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5" name="圆角矩形 31">
              <a:extLst>
                <a:ext uri="{FF2B5EF4-FFF2-40B4-BE49-F238E27FC236}">
                  <a16:creationId xmlns:a16="http://schemas.microsoft.com/office/drawing/2014/main" id="{E8473CE7-392D-AA81-B9D1-A3530333E9AF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格式與輸入分開辨識</a:t>
              </a:r>
            </a:p>
          </p:txBody>
        </p:sp>
      </p:grpSp>
      <p:sp>
        <p:nvSpPr>
          <p:cNvPr id="31" name="文本1">
            <a:extLst>
              <a:ext uri="{FF2B5EF4-FFF2-40B4-BE49-F238E27FC236}">
                <a16:creationId xmlns:a16="http://schemas.microsoft.com/office/drawing/2014/main" id="{A16C8BE0-5E91-544D-53D5-854CF07CD2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99925" y="2265365"/>
            <a:ext cx="4091960" cy="267230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如果發現有格式錯誤，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那麼程式就不會繼續運行去計算輸入錯誤，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而是直接中斷。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F10620-4B9A-7862-19A9-1D830886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839" y="2931351"/>
            <a:ext cx="4604616" cy="99529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F0D220-DAD6-5872-CAE3-7A533999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94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Error Scan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輸入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錯誤 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9">
            <a:extLst>
              <a:ext uri="{FF2B5EF4-FFF2-40B4-BE49-F238E27FC236}">
                <a16:creationId xmlns:a16="http://schemas.microsoft.com/office/drawing/2014/main" id="{6F8A9BDA-29E8-1C14-21C9-36459ADCD56B}"/>
              </a:ext>
            </a:extLst>
          </p:cNvPr>
          <p:cNvGrpSpPr/>
          <p:nvPr/>
        </p:nvGrpSpPr>
        <p:grpSpPr>
          <a:xfrm>
            <a:off x="2024865" y="1500906"/>
            <a:ext cx="3908089" cy="829855"/>
            <a:chOff x="3237545" y="4561747"/>
            <a:chExt cx="1159141" cy="1146960"/>
          </a:xfrm>
        </p:grpSpPr>
        <p:sp>
          <p:nvSpPr>
            <p:cNvPr id="24" name="圆角矩形 30">
              <a:extLst>
                <a:ext uri="{FF2B5EF4-FFF2-40B4-BE49-F238E27FC236}">
                  <a16:creationId xmlns:a16="http://schemas.microsoft.com/office/drawing/2014/main" id="{14B8B72B-2E40-ACF9-E1B4-C44D84475C7D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5" name="圆角矩形 31">
              <a:extLst>
                <a:ext uri="{FF2B5EF4-FFF2-40B4-BE49-F238E27FC236}">
                  <a16:creationId xmlns:a16="http://schemas.microsoft.com/office/drawing/2014/main" id="{E8473CE7-392D-AA81-B9D1-A3530333E9AF}"/>
                </a:ext>
              </a:extLst>
            </p:cNvPr>
            <p:cNvSpPr/>
            <p:nvPr/>
          </p:nvSpPr>
          <p:spPr>
            <a:xfrm>
              <a:off x="3237545" y="4642032"/>
              <a:ext cx="1159141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3.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instruction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位置輸入了不合法的資料</a:t>
              </a:r>
              <a:endParaRPr lang="en-US" altLang="zh-TW" sz="1600" b="1" dirty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  <a:p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4.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instruction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內容必須是大寫</a:t>
              </a:r>
            </a:p>
          </p:txBody>
        </p:sp>
      </p:grpSp>
      <p:sp>
        <p:nvSpPr>
          <p:cNvPr id="31" name="文本1">
            <a:extLst>
              <a:ext uri="{FF2B5EF4-FFF2-40B4-BE49-F238E27FC236}">
                <a16:creationId xmlns:a16="http://schemas.microsoft.com/office/drawing/2014/main" id="{A16C8BE0-5E91-544D-53D5-854CF07CD2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24865" y="2542519"/>
            <a:ext cx="3867020" cy="2358588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對所有的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SYMTAB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、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OPTAB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、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Assembler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 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Directives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進行比對，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判斷不合法和內容有小寫的狀況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9F45C2B-5142-3A1A-530B-07E6A68C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995" y="2577104"/>
            <a:ext cx="4058302" cy="46202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22D7003-84EF-2B5B-8108-CA94E3AB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996" y="3039125"/>
            <a:ext cx="4058301" cy="98801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54C5DA-7BF8-39B8-BE6B-85377D81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61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309B8E60-7E04-41FC-9E91-8A0D0C5A4C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8FEF153-7E3E-4CE3-80F7-86C8E5E46355}"/>
              </a:ext>
            </a:extLst>
          </p:cNvPr>
          <p:cNvGrpSpPr/>
          <p:nvPr/>
        </p:nvGrpSpPr>
        <p:grpSpPr>
          <a:xfrm>
            <a:off x="7122875" y="435020"/>
            <a:ext cx="5544407" cy="847292"/>
            <a:chOff x="551593" y="497013"/>
            <a:chExt cx="5544407" cy="847292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2DD7D8E-018C-4915-AD8C-EB42360FBE96}"/>
                </a:ext>
              </a:extLst>
            </p:cNvPr>
            <p:cNvSpPr/>
            <p:nvPr/>
          </p:nvSpPr>
          <p:spPr>
            <a:xfrm>
              <a:off x="551593" y="497013"/>
              <a:ext cx="55444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99" name="0 _4">
              <a:extLst>
                <a:ext uri="{FF2B5EF4-FFF2-40B4-BE49-F238E27FC236}">
                  <a16:creationId xmlns:a16="http://schemas.microsoft.com/office/drawing/2014/main" id="{EF81DDC9-A1B8-49A6-970E-B321AA3AD5F6}"/>
                </a:ext>
              </a:extLst>
            </p:cNvPr>
            <p:cNvCxnSpPr/>
            <p:nvPr/>
          </p:nvCxnSpPr>
          <p:spPr>
            <a:xfrm>
              <a:off x="707839" y="1344305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83A7EB6-51FF-471D-9428-AD79575DFF9A}"/>
              </a:ext>
            </a:extLst>
          </p:cNvPr>
          <p:cNvGrpSpPr/>
          <p:nvPr/>
        </p:nvGrpSpPr>
        <p:grpSpPr>
          <a:xfrm>
            <a:off x="1431071" y="1743502"/>
            <a:ext cx="3947542" cy="914400"/>
            <a:chOff x="568560" y="3186685"/>
            <a:chExt cx="3947542" cy="9144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A1AE984-61FA-4B1A-AB43-459E4ED12C70}"/>
                </a:ext>
              </a:extLst>
            </p:cNvPr>
            <p:cNvSpPr/>
            <p:nvPr/>
          </p:nvSpPr>
          <p:spPr>
            <a:xfrm rot="18900000">
              <a:off x="654766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423CFAC-BE4E-4B41-8143-A6672E6485CB}"/>
                </a:ext>
              </a:extLst>
            </p:cNvPr>
            <p:cNvGrpSpPr/>
            <p:nvPr/>
          </p:nvGrpSpPr>
          <p:grpSpPr>
            <a:xfrm>
              <a:off x="568560" y="3186685"/>
              <a:ext cx="3947542" cy="914400"/>
              <a:chOff x="568560" y="3186685"/>
              <a:chExt cx="3947542" cy="914400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812A3E6-25ED-4580-B8C4-C165B748E2A2}"/>
                  </a:ext>
                </a:extLst>
              </p:cNvPr>
              <p:cNvSpPr txBox="1"/>
              <p:nvPr/>
            </p:nvSpPr>
            <p:spPr>
              <a:xfrm>
                <a:off x="1727181" y="3437500"/>
                <a:ext cx="27889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000" dirty="0">
                    <a:solidFill>
                      <a:srgbClr val="3B383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架構與組員分工</a:t>
                </a:r>
                <a:endParaRPr lang="zh-CN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78" name="原创设计师QQ69613753    _10">
                <a:extLst>
                  <a:ext uri="{FF2B5EF4-FFF2-40B4-BE49-F238E27FC236}">
                    <a16:creationId xmlns:a16="http://schemas.microsoft.com/office/drawing/2014/main" id="{2A51FDC5-C433-4E6B-BBF5-EF8EC4CFED7D}"/>
                  </a:ext>
                </a:extLst>
              </p:cNvPr>
              <p:cNvSpPr/>
              <p:nvPr/>
            </p:nvSpPr>
            <p:spPr>
              <a:xfrm>
                <a:off x="568560" y="3186685"/>
                <a:ext cx="914400" cy="9144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83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Source Han Serif SC" panose="02020400000000000000" pitchFamily="18" charset="-122"/>
                  </a:rPr>
                  <a:t>1</a:t>
                </a:r>
                <a:endPara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69A331-EBC2-4165-975F-34F29B470ABB}"/>
              </a:ext>
            </a:extLst>
          </p:cNvPr>
          <p:cNvGrpSpPr/>
          <p:nvPr/>
        </p:nvGrpSpPr>
        <p:grpSpPr>
          <a:xfrm>
            <a:off x="1431071" y="4175037"/>
            <a:ext cx="3924169" cy="914400"/>
            <a:chOff x="233397" y="4890514"/>
            <a:chExt cx="3924169" cy="914400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1787185-81F1-409B-8488-11E2B30D36D3}"/>
                </a:ext>
              </a:extLst>
            </p:cNvPr>
            <p:cNvSpPr txBox="1"/>
            <p:nvPr/>
          </p:nvSpPr>
          <p:spPr>
            <a:xfrm>
              <a:off x="1368645" y="5116881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4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CODE</a:t>
              </a:r>
              <a:endParaRPr lang="zh-CN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83" name="原创设计师QQ69613753    _12">
              <a:extLst>
                <a:ext uri="{FF2B5EF4-FFF2-40B4-BE49-F238E27FC236}">
                  <a16:creationId xmlns:a16="http://schemas.microsoft.com/office/drawing/2014/main" id="{7E37B798-7F89-4C05-BDD5-C677A6D92884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3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E44E8DC-1B5F-4BE2-B278-DA163B5AD0C2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454FD62-13B0-4F5E-980E-73DCF56BC2D8}"/>
              </a:ext>
            </a:extLst>
          </p:cNvPr>
          <p:cNvGrpSpPr/>
          <p:nvPr/>
        </p:nvGrpSpPr>
        <p:grpSpPr>
          <a:xfrm>
            <a:off x="1431071" y="2938366"/>
            <a:ext cx="4000936" cy="914400"/>
            <a:chOff x="6887633" y="3186685"/>
            <a:chExt cx="4000936" cy="914400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A23347A-99A2-46AC-A651-153CACA0D4FD}"/>
                </a:ext>
              </a:extLst>
            </p:cNvPr>
            <p:cNvSpPr txBox="1"/>
            <p:nvPr/>
          </p:nvSpPr>
          <p:spPr>
            <a:xfrm>
              <a:off x="8099648" y="3437500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各部分細節說明</a:t>
              </a:r>
              <a:endParaRPr lang="zh-CN" altLang="en-US" sz="20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89" name="原创设计师QQ69613753    _11">
              <a:extLst>
                <a:ext uri="{FF2B5EF4-FFF2-40B4-BE49-F238E27FC236}">
                  <a16:creationId xmlns:a16="http://schemas.microsoft.com/office/drawing/2014/main" id="{1EECF592-AFBD-40F1-8FE0-F2F5ADB50A92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2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FD3FE7C5-C547-470E-A93B-E8E78EE79FFC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6A0284F-651D-3FBB-230E-FB1E144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1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8">
            <a:extLst>
              <a:ext uri="{FF2B5EF4-FFF2-40B4-BE49-F238E27FC236}">
                <a16:creationId xmlns:a16="http://schemas.microsoft.com/office/drawing/2014/main" id="{6AAC362C-8B00-6310-B5F9-9C7DD2BEC6AB}"/>
              </a:ext>
            </a:extLst>
          </p:cNvPr>
          <p:cNvGrpSpPr/>
          <p:nvPr/>
        </p:nvGrpSpPr>
        <p:grpSpPr>
          <a:xfrm>
            <a:off x="891754" y="1248770"/>
            <a:ext cx="968153" cy="535531"/>
            <a:chOff x="6588983" y="2184846"/>
            <a:chExt cx="533400" cy="588051"/>
          </a:xfrm>
        </p:grpSpPr>
        <p:sp>
          <p:nvSpPr>
            <p:cNvPr id="27" name="椭圆 9">
              <a:extLst>
                <a:ext uri="{FF2B5EF4-FFF2-40B4-BE49-F238E27FC236}">
                  <a16:creationId xmlns:a16="http://schemas.microsoft.com/office/drawing/2014/main" id="{431AFA70-416C-1BFC-4BC5-AB4403B9DC8D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A724361-E436-9085-019A-67B9A03A17AE}"/>
                </a:ext>
              </a:extLst>
            </p:cNvPr>
            <p:cNvSpPr/>
            <p:nvPr/>
          </p:nvSpPr>
          <p:spPr>
            <a:xfrm>
              <a:off x="6602998" y="2184846"/>
              <a:ext cx="517192" cy="5880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273" fontAlgn="ctr">
                <a:lnSpc>
                  <a:spcPct val="120000"/>
                </a:lnSpc>
              </a:pP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‘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76FEA7C2-7960-AD81-A1C8-C08E0D1AABFE}"/>
              </a:ext>
            </a:extLst>
          </p:cNvPr>
          <p:cNvSpPr/>
          <p:nvPr/>
        </p:nvSpPr>
        <p:spPr>
          <a:xfrm flipH="1">
            <a:off x="1949664" y="1314578"/>
            <a:ext cx="4473267" cy="4617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‘’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前只能為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或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X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Error Scan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輸入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錯誤 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29">
            <a:extLst>
              <a:ext uri="{FF2B5EF4-FFF2-40B4-BE49-F238E27FC236}">
                <a16:creationId xmlns:a16="http://schemas.microsoft.com/office/drawing/2014/main" id="{1EF20886-1FBE-9D19-7EF8-81CEFC31934F}"/>
              </a:ext>
            </a:extLst>
          </p:cNvPr>
          <p:cNvGrpSpPr/>
          <p:nvPr/>
        </p:nvGrpSpPr>
        <p:grpSpPr>
          <a:xfrm>
            <a:off x="6778200" y="1376238"/>
            <a:ext cx="4675860" cy="836835"/>
            <a:chOff x="3237545" y="4561747"/>
            <a:chExt cx="1146960" cy="1146960"/>
          </a:xfrm>
        </p:grpSpPr>
        <p:sp>
          <p:nvSpPr>
            <p:cNvPr id="33" name="圆角矩形 30">
              <a:extLst>
                <a:ext uri="{FF2B5EF4-FFF2-40B4-BE49-F238E27FC236}">
                  <a16:creationId xmlns:a16="http://schemas.microsoft.com/office/drawing/2014/main" id="{AA18ECB7-1F73-A713-8176-546B275934EC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4" name="圆角矩形 31">
              <a:extLst>
                <a:ext uri="{FF2B5EF4-FFF2-40B4-BE49-F238E27FC236}">
                  <a16:creationId xmlns:a16="http://schemas.microsoft.com/office/drawing/2014/main" id="{9CA9EA34-6AE5-214E-7E2B-CB62F137B54B}"/>
                </a:ext>
              </a:extLst>
            </p:cNvPr>
            <p:cNvSpPr/>
            <p:nvPr/>
          </p:nvSpPr>
          <p:spPr>
            <a:xfrm>
              <a:off x="3249726" y="4642031"/>
              <a:ext cx="1134779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5.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Operand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內為非數字、</a:t>
              </a:r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label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、</a:t>
              </a:r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register</a:t>
              </a:r>
              <a:b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</a:br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6.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label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、</a:t>
              </a:r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register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寫成小寫</a:t>
              </a:r>
            </a:p>
          </p:txBody>
        </p:sp>
      </p:grpSp>
      <p:sp>
        <p:nvSpPr>
          <p:cNvPr id="35" name="文本1">
            <a:extLst>
              <a:ext uri="{FF2B5EF4-FFF2-40B4-BE49-F238E27FC236}">
                <a16:creationId xmlns:a16="http://schemas.microsoft.com/office/drawing/2014/main" id="{C7DFF05D-C761-8F5B-3526-A6642377BF5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778201" y="2424836"/>
            <a:ext cx="4675860" cy="235160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依照出現的特殊字元進行裁切及判斷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每一種都會先判斷是否是有大小寫問題而出錯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(6)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，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如果沒有則為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(5)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618142C-26B1-1AFC-DC8B-98C5845C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664" y="1880986"/>
            <a:ext cx="3922565" cy="25754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24FE039-8C56-0317-75B6-4A2237842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664" y="2138527"/>
            <a:ext cx="3867020" cy="276215"/>
          </a:xfrm>
          <a:prstGeom prst="rect">
            <a:avLst/>
          </a:prstGeom>
        </p:spPr>
      </p:pic>
      <p:graphicFrame>
        <p:nvGraphicFramePr>
          <p:cNvPr id="38" name="表格 38">
            <a:extLst>
              <a:ext uri="{FF2B5EF4-FFF2-40B4-BE49-F238E27FC236}">
                <a16:creationId xmlns:a16="http://schemas.microsoft.com/office/drawing/2014/main" id="{58896E03-2CFC-7798-04B6-921506325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853385"/>
              </p:ext>
            </p:extLst>
          </p:nvPr>
        </p:nvGraphicFramePr>
        <p:xfrm>
          <a:off x="7133346" y="4193392"/>
          <a:ext cx="34448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964">
                  <a:extLst>
                    <a:ext uri="{9D8B030D-6E8A-4147-A177-3AD203B41FA5}">
                      <a16:colId xmlns:a16="http://schemas.microsoft.com/office/drawing/2014/main" val="4204233490"/>
                    </a:ext>
                  </a:extLst>
                </a:gridCol>
                <a:gridCol w="688964">
                  <a:extLst>
                    <a:ext uri="{9D8B030D-6E8A-4147-A177-3AD203B41FA5}">
                      <a16:colId xmlns:a16="http://schemas.microsoft.com/office/drawing/2014/main" val="2540152213"/>
                    </a:ext>
                  </a:extLst>
                </a:gridCol>
                <a:gridCol w="688964">
                  <a:extLst>
                    <a:ext uri="{9D8B030D-6E8A-4147-A177-3AD203B41FA5}">
                      <a16:colId xmlns:a16="http://schemas.microsoft.com/office/drawing/2014/main" val="3491610758"/>
                    </a:ext>
                  </a:extLst>
                </a:gridCol>
                <a:gridCol w="688964">
                  <a:extLst>
                    <a:ext uri="{9D8B030D-6E8A-4147-A177-3AD203B41FA5}">
                      <a16:colId xmlns:a16="http://schemas.microsoft.com/office/drawing/2014/main" val="2080609911"/>
                    </a:ext>
                  </a:extLst>
                </a:gridCol>
                <a:gridCol w="688964">
                  <a:extLst>
                    <a:ext uri="{9D8B030D-6E8A-4147-A177-3AD203B41FA5}">
                      <a16:colId xmlns:a16="http://schemas.microsoft.com/office/drawing/2014/main" val="3596817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‘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#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endParaRPr lang="zh-TW" altLang="en-US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*/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,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589509"/>
                  </a:ext>
                </a:extLst>
              </a:tr>
            </a:tbl>
          </a:graphicData>
        </a:graphic>
      </p:graphicFrame>
      <p:grpSp>
        <p:nvGrpSpPr>
          <p:cNvPr id="39" name="组合 8">
            <a:extLst>
              <a:ext uri="{FF2B5EF4-FFF2-40B4-BE49-F238E27FC236}">
                <a16:creationId xmlns:a16="http://schemas.microsoft.com/office/drawing/2014/main" id="{0B93CB91-0F66-BD8D-BEA4-6A2F2C826364}"/>
              </a:ext>
            </a:extLst>
          </p:cNvPr>
          <p:cNvGrpSpPr/>
          <p:nvPr/>
        </p:nvGrpSpPr>
        <p:grpSpPr>
          <a:xfrm>
            <a:off x="891754" y="2638835"/>
            <a:ext cx="972151" cy="535531"/>
            <a:chOff x="6588983" y="2180387"/>
            <a:chExt cx="533400" cy="596980"/>
          </a:xfrm>
        </p:grpSpPr>
        <p:sp>
          <p:nvSpPr>
            <p:cNvPr id="40" name="椭圆 9">
              <a:extLst>
                <a:ext uri="{FF2B5EF4-FFF2-40B4-BE49-F238E27FC236}">
                  <a16:creationId xmlns:a16="http://schemas.microsoft.com/office/drawing/2014/main" id="{8A58C53E-03C1-FF97-6B8E-A4D213CA3427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0545D60-2B43-14AF-926C-47532F5C5729}"/>
                </a:ext>
              </a:extLst>
            </p:cNvPr>
            <p:cNvSpPr/>
            <p:nvPr/>
          </p:nvSpPr>
          <p:spPr>
            <a:xfrm>
              <a:off x="6602998" y="2180387"/>
              <a:ext cx="517192" cy="5969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#@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E634A97E-B69C-A5E8-E518-A9877ABBE8ED}"/>
              </a:ext>
            </a:extLst>
          </p:cNvPr>
          <p:cNvSpPr/>
          <p:nvPr/>
        </p:nvSpPr>
        <p:spPr>
          <a:xfrm flipH="1">
            <a:off x="1949664" y="2708647"/>
            <a:ext cx="4473267" cy="4617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#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或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@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後必須連接數值、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label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或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register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4553DE5-E9C3-61CC-A1B7-AB35827ED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664" y="3277045"/>
            <a:ext cx="4288766" cy="285284"/>
          </a:xfrm>
          <a:prstGeom prst="rect">
            <a:avLst/>
          </a:prstGeom>
        </p:spPr>
      </p:pic>
      <p:grpSp>
        <p:nvGrpSpPr>
          <p:cNvPr id="45" name="组合 8">
            <a:extLst>
              <a:ext uri="{FF2B5EF4-FFF2-40B4-BE49-F238E27FC236}">
                <a16:creationId xmlns:a16="http://schemas.microsoft.com/office/drawing/2014/main" id="{84938359-D7F8-44AE-B817-D7547AF9272C}"/>
              </a:ext>
            </a:extLst>
          </p:cNvPr>
          <p:cNvGrpSpPr/>
          <p:nvPr/>
        </p:nvGrpSpPr>
        <p:grpSpPr>
          <a:xfrm>
            <a:off x="919295" y="3761469"/>
            <a:ext cx="972151" cy="535531"/>
            <a:chOff x="6588983" y="2180388"/>
            <a:chExt cx="533400" cy="596980"/>
          </a:xfrm>
        </p:grpSpPr>
        <p:sp>
          <p:nvSpPr>
            <p:cNvPr id="46" name="椭圆 9">
              <a:extLst>
                <a:ext uri="{FF2B5EF4-FFF2-40B4-BE49-F238E27FC236}">
                  <a16:creationId xmlns:a16="http://schemas.microsoft.com/office/drawing/2014/main" id="{F05B018D-91FF-7638-0C25-BA4DCE0CF9BE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5472D89-C9AB-8878-D03F-E4D4B1926623}"/>
                </a:ext>
              </a:extLst>
            </p:cNvPr>
            <p:cNvSpPr/>
            <p:nvPr/>
          </p:nvSpPr>
          <p:spPr>
            <a:xfrm>
              <a:off x="6602998" y="2180388"/>
              <a:ext cx="517192" cy="5969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+-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2CC850C7-3C7F-3FEA-62A3-6F1C61D5B54C}"/>
              </a:ext>
            </a:extLst>
          </p:cNvPr>
          <p:cNvSpPr/>
          <p:nvPr/>
        </p:nvSpPr>
        <p:spPr>
          <a:xfrm flipH="1">
            <a:off x="1977205" y="3831281"/>
            <a:ext cx="4473267" cy="4617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+-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運算必須使用數值、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label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或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register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49" name="组合 8">
            <a:extLst>
              <a:ext uri="{FF2B5EF4-FFF2-40B4-BE49-F238E27FC236}">
                <a16:creationId xmlns:a16="http://schemas.microsoft.com/office/drawing/2014/main" id="{7427A5EF-2CC3-61B2-C17D-62E80FE86D23}"/>
              </a:ext>
            </a:extLst>
          </p:cNvPr>
          <p:cNvGrpSpPr/>
          <p:nvPr/>
        </p:nvGrpSpPr>
        <p:grpSpPr>
          <a:xfrm>
            <a:off x="891754" y="4532218"/>
            <a:ext cx="972151" cy="535531"/>
            <a:chOff x="6588983" y="2180387"/>
            <a:chExt cx="533400" cy="596980"/>
          </a:xfrm>
        </p:grpSpPr>
        <p:sp>
          <p:nvSpPr>
            <p:cNvPr id="50" name="椭圆 9">
              <a:extLst>
                <a:ext uri="{FF2B5EF4-FFF2-40B4-BE49-F238E27FC236}">
                  <a16:creationId xmlns:a16="http://schemas.microsoft.com/office/drawing/2014/main" id="{FF63C2D0-3C02-B38D-7927-1A35AE29468E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331660D-E42D-5756-643A-B53F2505E831}"/>
                </a:ext>
              </a:extLst>
            </p:cNvPr>
            <p:cNvSpPr/>
            <p:nvPr/>
          </p:nvSpPr>
          <p:spPr>
            <a:xfrm>
              <a:off x="6602998" y="2180387"/>
              <a:ext cx="517192" cy="5969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zh-TW" altLang="en-US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*</a:t>
              </a:r>
              <a:r>
                <a:rPr lang="en-US" altLang="zh-TW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/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DCEE0350-8F3E-7CB5-C8DC-9D095DE80E69}"/>
              </a:ext>
            </a:extLst>
          </p:cNvPr>
          <p:cNvSpPr/>
          <p:nvPr/>
        </p:nvSpPr>
        <p:spPr>
          <a:xfrm flipH="1">
            <a:off x="1949664" y="4602030"/>
            <a:ext cx="4473267" cy="4617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不能出現*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/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運算符號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53" name="组合 8">
            <a:extLst>
              <a:ext uri="{FF2B5EF4-FFF2-40B4-BE49-F238E27FC236}">
                <a16:creationId xmlns:a16="http://schemas.microsoft.com/office/drawing/2014/main" id="{CDDF0147-F56D-839B-8516-686BC37FBA06}"/>
              </a:ext>
            </a:extLst>
          </p:cNvPr>
          <p:cNvGrpSpPr/>
          <p:nvPr/>
        </p:nvGrpSpPr>
        <p:grpSpPr>
          <a:xfrm>
            <a:off x="891754" y="5229965"/>
            <a:ext cx="972151" cy="535531"/>
            <a:chOff x="6588983" y="2180387"/>
            <a:chExt cx="533400" cy="596980"/>
          </a:xfrm>
        </p:grpSpPr>
        <p:sp>
          <p:nvSpPr>
            <p:cNvPr id="54" name="椭圆 9">
              <a:extLst>
                <a:ext uri="{FF2B5EF4-FFF2-40B4-BE49-F238E27FC236}">
                  <a16:creationId xmlns:a16="http://schemas.microsoft.com/office/drawing/2014/main" id="{F6910AE8-533D-C7E9-B4F3-9D4FE90D4721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AB79D13-3CA4-37E4-9CC5-9440780B281E}"/>
                </a:ext>
              </a:extLst>
            </p:cNvPr>
            <p:cNvSpPr/>
            <p:nvPr/>
          </p:nvSpPr>
          <p:spPr>
            <a:xfrm>
              <a:off x="6602998" y="2180387"/>
              <a:ext cx="517192" cy="5969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,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BDFF487B-B0A4-7FD6-3C00-253BBD6F0BA9}"/>
              </a:ext>
            </a:extLst>
          </p:cNvPr>
          <p:cNvSpPr/>
          <p:nvPr/>
        </p:nvSpPr>
        <p:spPr>
          <a:xfrm flipH="1">
            <a:off x="1949664" y="5299777"/>
            <a:ext cx="4473267" cy="4617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隔開個別必須使用數值、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label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或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register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506FAF-7789-3AC9-A62A-615C5452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28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Error Scan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輸入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錯誤 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29">
            <a:extLst>
              <a:ext uri="{FF2B5EF4-FFF2-40B4-BE49-F238E27FC236}">
                <a16:creationId xmlns:a16="http://schemas.microsoft.com/office/drawing/2014/main" id="{1EF20886-1FBE-9D19-7EF8-81CEFC31934F}"/>
              </a:ext>
            </a:extLst>
          </p:cNvPr>
          <p:cNvGrpSpPr/>
          <p:nvPr/>
        </p:nvGrpSpPr>
        <p:grpSpPr>
          <a:xfrm>
            <a:off x="535249" y="1447335"/>
            <a:ext cx="3510329" cy="836835"/>
            <a:chOff x="3237545" y="4561747"/>
            <a:chExt cx="1146960" cy="1146960"/>
          </a:xfrm>
        </p:grpSpPr>
        <p:sp>
          <p:nvSpPr>
            <p:cNvPr id="33" name="圆角矩形 30">
              <a:extLst>
                <a:ext uri="{FF2B5EF4-FFF2-40B4-BE49-F238E27FC236}">
                  <a16:creationId xmlns:a16="http://schemas.microsoft.com/office/drawing/2014/main" id="{AA18ECB7-1F73-A713-8176-546B275934EC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4" name="圆角矩形 31">
              <a:extLst>
                <a:ext uri="{FF2B5EF4-FFF2-40B4-BE49-F238E27FC236}">
                  <a16:creationId xmlns:a16="http://schemas.microsoft.com/office/drawing/2014/main" id="{9CA9EA34-6AE5-214E-7E2B-CB62F137B54B}"/>
                </a:ext>
              </a:extLst>
            </p:cNvPr>
            <p:cNvSpPr/>
            <p:nvPr/>
          </p:nvSpPr>
          <p:spPr>
            <a:xfrm>
              <a:off x="3249726" y="4642031"/>
              <a:ext cx="1134779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7.</a:t>
              </a:r>
              <a:r>
                <a:rPr lang="zh-TW" altLang="en-US" sz="1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lang="en-US" altLang="zh-TW" sz="1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START</a:t>
              </a:r>
              <a:r>
                <a:rPr lang="zh-TW" altLang="en-US" sz="1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、</a:t>
              </a:r>
              <a:r>
                <a:rPr lang="en-US" altLang="zh-TW" sz="1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RESW</a:t>
              </a:r>
              <a:r>
                <a:rPr lang="zh-TW" altLang="en-US" sz="1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、</a:t>
              </a:r>
              <a:r>
                <a:rPr lang="en-US" altLang="zh-TW" sz="1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RESB</a:t>
              </a:r>
              <a:r>
                <a:rPr lang="zh-TW" altLang="en-US" sz="1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後面要是數字</a:t>
              </a:r>
            </a:p>
          </p:txBody>
        </p:sp>
      </p:grpSp>
      <p:sp>
        <p:nvSpPr>
          <p:cNvPr id="35" name="文本1">
            <a:extLst>
              <a:ext uri="{FF2B5EF4-FFF2-40B4-BE49-F238E27FC236}">
                <a16:creationId xmlns:a16="http://schemas.microsoft.com/office/drawing/2014/main" id="{C7DFF05D-C761-8F5B-3526-A6642377BF5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5250" y="2495933"/>
            <a:ext cx="3510329" cy="235160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如果本行使用的為三類動作，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則後面必須接數字類型資料。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5" name="组合 29">
            <a:extLst>
              <a:ext uri="{FF2B5EF4-FFF2-40B4-BE49-F238E27FC236}">
                <a16:creationId xmlns:a16="http://schemas.microsoft.com/office/drawing/2014/main" id="{06B083AB-85F4-F691-A53F-41139AD61DAB}"/>
              </a:ext>
            </a:extLst>
          </p:cNvPr>
          <p:cNvGrpSpPr/>
          <p:nvPr/>
        </p:nvGrpSpPr>
        <p:grpSpPr>
          <a:xfrm>
            <a:off x="4352939" y="1453570"/>
            <a:ext cx="3367739" cy="836835"/>
            <a:chOff x="3237545" y="4561747"/>
            <a:chExt cx="1146960" cy="1146960"/>
          </a:xfrm>
        </p:grpSpPr>
        <p:sp>
          <p:nvSpPr>
            <p:cNvPr id="8" name="圆角矩形 30">
              <a:extLst>
                <a:ext uri="{FF2B5EF4-FFF2-40B4-BE49-F238E27FC236}">
                  <a16:creationId xmlns:a16="http://schemas.microsoft.com/office/drawing/2014/main" id="{7584EE61-2664-BDE4-DB2D-0ACE618FA4E6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2" name="圆角矩形 31">
              <a:extLst>
                <a:ext uri="{FF2B5EF4-FFF2-40B4-BE49-F238E27FC236}">
                  <a16:creationId xmlns:a16="http://schemas.microsoft.com/office/drawing/2014/main" id="{F2449486-4FF0-A61E-FDD6-D3CF11D10897}"/>
                </a:ext>
              </a:extLst>
            </p:cNvPr>
            <p:cNvSpPr/>
            <p:nvPr/>
          </p:nvSpPr>
          <p:spPr>
            <a:xfrm>
              <a:off x="3249726" y="4642031"/>
              <a:ext cx="1134779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8. EQU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不能</a:t>
              </a:r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forward reference</a:t>
              </a:r>
              <a:endParaRPr lang="zh-TW" altLang="en-US" sz="1600" b="1" dirty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6" name="文本1">
            <a:extLst>
              <a:ext uri="{FF2B5EF4-FFF2-40B4-BE49-F238E27FC236}">
                <a16:creationId xmlns:a16="http://schemas.microsoft.com/office/drawing/2014/main" id="{1A51D3BA-58F8-353D-EE1A-16D8D958B2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52940" y="2502168"/>
            <a:ext cx="3367739" cy="235160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因為是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Two pass 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的組譯器，</a:t>
            </a:r>
            <a:b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</a:b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所以不能呼叫在此之後才宣告的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label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246CB86-AF82-B00C-4023-2261BE51A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49" y="5208794"/>
            <a:ext cx="3616100" cy="29172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9F79C11-09CA-3415-449B-35D0103E5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017" y="5237108"/>
            <a:ext cx="3416441" cy="263410"/>
          </a:xfrm>
          <a:prstGeom prst="rect">
            <a:avLst/>
          </a:prstGeom>
        </p:spPr>
      </p:pic>
      <p:grpSp>
        <p:nvGrpSpPr>
          <p:cNvPr id="21" name="组合 29">
            <a:extLst>
              <a:ext uri="{FF2B5EF4-FFF2-40B4-BE49-F238E27FC236}">
                <a16:creationId xmlns:a16="http://schemas.microsoft.com/office/drawing/2014/main" id="{9632FBD5-70EE-1311-33E9-58518E374456}"/>
              </a:ext>
            </a:extLst>
          </p:cNvPr>
          <p:cNvGrpSpPr/>
          <p:nvPr/>
        </p:nvGrpSpPr>
        <p:grpSpPr>
          <a:xfrm>
            <a:off x="8086320" y="1453570"/>
            <a:ext cx="3367739" cy="836835"/>
            <a:chOff x="3237545" y="4561747"/>
            <a:chExt cx="1146960" cy="1146960"/>
          </a:xfrm>
        </p:grpSpPr>
        <p:sp>
          <p:nvSpPr>
            <p:cNvPr id="22" name="圆角矩形 30">
              <a:extLst>
                <a:ext uri="{FF2B5EF4-FFF2-40B4-BE49-F238E27FC236}">
                  <a16:creationId xmlns:a16="http://schemas.microsoft.com/office/drawing/2014/main" id="{F8C1ED6F-346F-C059-A833-5FBD0FF1EB00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3" name="圆角矩形 31">
              <a:extLst>
                <a:ext uri="{FF2B5EF4-FFF2-40B4-BE49-F238E27FC236}">
                  <a16:creationId xmlns:a16="http://schemas.microsoft.com/office/drawing/2014/main" id="{E68D54CB-EDA5-63A9-07D9-F46186EC41C1}"/>
                </a:ext>
              </a:extLst>
            </p:cNvPr>
            <p:cNvSpPr/>
            <p:nvPr/>
          </p:nvSpPr>
          <p:spPr>
            <a:xfrm>
              <a:off x="3249726" y="4642031"/>
              <a:ext cx="1134779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9.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開頭必須是</a:t>
              </a:r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START</a:t>
              </a: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，</a:t>
              </a:r>
              <a:b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</a:br>
              <a:r>
                <a:rPr lang="zh-TW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   結尾必須是</a:t>
              </a:r>
              <a:r>
                <a:rPr lang="en-US" altLang="zh-TW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END</a:t>
              </a:r>
              <a:endParaRPr lang="zh-TW" altLang="en-US" sz="1600" b="1" dirty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4" name="文本1">
            <a:extLst>
              <a:ext uri="{FF2B5EF4-FFF2-40B4-BE49-F238E27FC236}">
                <a16:creationId xmlns:a16="http://schemas.microsoft.com/office/drawing/2014/main" id="{2AD2E3BE-7139-636A-7449-FD2A5B6228D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86321" y="2502168"/>
            <a:ext cx="3367739" cy="235160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判斷開頭和最後一行的資料是否出錯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1A5D2D3-4568-12D2-422B-318440AD3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766" y="5088119"/>
            <a:ext cx="3367739" cy="632622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592EE9-B2E4-FC8D-EA6F-003F9B32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91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Error Scan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結果展示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136EE870-E6E4-DF49-DBEC-B981CD48D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7431"/>
          <a:stretch/>
        </p:blipFill>
        <p:spPr>
          <a:xfrm>
            <a:off x="1755429" y="1249161"/>
            <a:ext cx="4731998" cy="390959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FF11017-AFD8-35AD-98D4-59110061C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436" y="1249161"/>
            <a:ext cx="3888607" cy="316916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78C715-4F99-0FDF-7B48-524523D5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59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1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7400B953-2F9A-E58F-ED09-4D158A689DA9}"/>
              </a:ext>
            </a:extLst>
          </p:cNvPr>
          <p:cNvSpPr/>
          <p:nvPr/>
        </p:nvSpPr>
        <p:spPr>
          <a:xfrm>
            <a:off x="1135111" y="1744192"/>
            <a:ext cx="1933298" cy="3264636"/>
          </a:xfrm>
          <a:prstGeom prst="roundRect">
            <a:avLst>
              <a:gd name="adj" fmla="val 777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5FC7D4C-F9EC-8861-E3AA-E2B4D300B9CF}"/>
              </a:ext>
            </a:extLst>
          </p:cNvPr>
          <p:cNvSpPr/>
          <p:nvPr/>
        </p:nvSpPr>
        <p:spPr>
          <a:xfrm>
            <a:off x="1135111" y="1744192"/>
            <a:ext cx="1933298" cy="1679855"/>
          </a:xfrm>
          <a:prstGeom prst="roundRect">
            <a:avLst>
              <a:gd name="adj" fmla="val 7770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C0A49E1-BCBD-2F4A-1232-42B81FBB37EA}"/>
              </a:ext>
            </a:extLst>
          </p:cNvPr>
          <p:cNvSpPr/>
          <p:nvPr/>
        </p:nvSpPr>
        <p:spPr>
          <a:xfrm>
            <a:off x="1298788" y="3771581"/>
            <a:ext cx="1511352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Source file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OPTAB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Directives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6A86AF-EC1A-2866-96CE-99FC666C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68" y="1317256"/>
            <a:ext cx="5412248" cy="55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204B56CC-76DA-638B-5504-62649FA7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68" y="2104619"/>
            <a:ext cx="3056921" cy="35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7B9EE0C-AAAC-2809-C3A8-E5321DF9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623" y="2104619"/>
            <a:ext cx="1980293" cy="35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C133B49F-CCBC-41B4-CF2E-AB77F6CA302C}"/>
              </a:ext>
            </a:extLst>
          </p:cNvPr>
          <p:cNvSpPr txBox="1"/>
          <p:nvPr/>
        </p:nvSpPr>
        <p:spPr>
          <a:xfrm>
            <a:off x="1481664" y="2941735"/>
            <a:ext cx="11969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599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輸入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5120" name="Rounded Rectangle 2">
            <a:extLst>
              <a:ext uri="{FF2B5EF4-FFF2-40B4-BE49-F238E27FC236}">
                <a16:creationId xmlns:a16="http://schemas.microsoft.com/office/drawing/2014/main" id="{25C37B78-5AD6-DBFF-1BDB-F8C44F05480F}"/>
              </a:ext>
            </a:extLst>
          </p:cNvPr>
          <p:cNvSpPr/>
          <p:nvPr/>
        </p:nvSpPr>
        <p:spPr>
          <a:xfrm>
            <a:off x="3285286" y="1734739"/>
            <a:ext cx="1902440" cy="3264636"/>
          </a:xfrm>
          <a:prstGeom prst="roundRect">
            <a:avLst>
              <a:gd name="adj" fmla="val 777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5121" name="Rounded Rectangle 9">
            <a:extLst>
              <a:ext uri="{FF2B5EF4-FFF2-40B4-BE49-F238E27FC236}">
                <a16:creationId xmlns:a16="http://schemas.microsoft.com/office/drawing/2014/main" id="{017DAEB3-3E76-4A7F-48CC-5A94504319E2}"/>
              </a:ext>
            </a:extLst>
          </p:cNvPr>
          <p:cNvSpPr/>
          <p:nvPr/>
        </p:nvSpPr>
        <p:spPr>
          <a:xfrm>
            <a:off x="3285286" y="1734739"/>
            <a:ext cx="1902440" cy="1679855"/>
          </a:xfrm>
          <a:prstGeom prst="roundRect">
            <a:avLst>
              <a:gd name="adj" fmla="val 7770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5125" name="TextBox 13">
            <a:extLst>
              <a:ext uri="{FF2B5EF4-FFF2-40B4-BE49-F238E27FC236}">
                <a16:creationId xmlns:a16="http://schemas.microsoft.com/office/drawing/2014/main" id="{2CFB273B-A61A-6099-60C0-2EAFF5B3FC4C}"/>
              </a:ext>
            </a:extLst>
          </p:cNvPr>
          <p:cNvSpPr txBox="1"/>
          <p:nvPr/>
        </p:nvSpPr>
        <p:spPr>
          <a:xfrm>
            <a:off x="3810313" y="2945080"/>
            <a:ext cx="85238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599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輸</a:t>
            </a: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出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5126" name="矩形 5125">
            <a:extLst>
              <a:ext uri="{FF2B5EF4-FFF2-40B4-BE49-F238E27FC236}">
                <a16:creationId xmlns:a16="http://schemas.microsoft.com/office/drawing/2014/main" id="{86EA8E85-95CE-3E44-1F91-6B1C8EBC0035}"/>
              </a:ext>
            </a:extLst>
          </p:cNvPr>
          <p:cNvSpPr/>
          <p:nvPr/>
        </p:nvSpPr>
        <p:spPr>
          <a:xfrm>
            <a:off x="3330922" y="3771581"/>
            <a:ext cx="1933298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SYMTAB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Intermediate file1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Program name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FFF7C85-85AD-9D8D-52CA-7DE841620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5AF40C-6070-7C4B-B1A7-1D7689C2B02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54" y="2016872"/>
            <a:ext cx="655464" cy="6554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3BDE576-3B44-7B1B-37BF-443EBC28251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69" y="1974584"/>
            <a:ext cx="734950" cy="7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9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1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25">
            <a:extLst>
              <a:ext uri="{FF2B5EF4-FFF2-40B4-BE49-F238E27FC236}">
                <a16:creationId xmlns:a16="http://schemas.microsoft.com/office/drawing/2014/main" id="{1AD9B87F-902B-7619-C55D-0D66CC5B2972}"/>
              </a:ext>
            </a:extLst>
          </p:cNvPr>
          <p:cNvGrpSpPr/>
          <p:nvPr/>
        </p:nvGrpSpPr>
        <p:grpSpPr>
          <a:xfrm>
            <a:off x="1762591" y="3034699"/>
            <a:ext cx="3867020" cy="472433"/>
            <a:chOff x="6244102" y="1837778"/>
            <a:chExt cx="3867020" cy="47243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96E8F34-C514-C8BD-219E-714E44A25F0A}"/>
                </a:ext>
              </a:extLst>
            </p:cNvPr>
            <p:cNvSpPr/>
            <p:nvPr/>
          </p:nvSpPr>
          <p:spPr>
            <a:xfrm>
              <a:off x="6244102" y="1837778"/>
              <a:ext cx="3867020" cy="4724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9" name="TextBox 40">
              <a:extLst>
                <a:ext uri="{FF2B5EF4-FFF2-40B4-BE49-F238E27FC236}">
                  <a16:creationId xmlns:a16="http://schemas.microsoft.com/office/drawing/2014/main" id="{80AA80A9-B279-26CC-1CCA-8984ED9CCC68}"/>
                </a:ext>
              </a:extLst>
            </p:cNvPr>
            <p:cNvSpPr txBox="1"/>
            <p:nvPr/>
          </p:nvSpPr>
          <p:spPr>
            <a:xfrm>
              <a:off x="6297824" y="1921128"/>
              <a:ext cx="3103105" cy="315473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defTabSz="914273"/>
              <a:r>
                <a:rPr lang="zh-TW" altLang="en-US" sz="16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處理多運算元表示式</a:t>
              </a:r>
              <a:endPara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A5E53DE-CE77-A98C-D7EE-AE6A1BF0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96" y="1156459"/>
            <a:ext cx="3352817" cy="463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B79023E1-F9A1-864F-8258-D0499C98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7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1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25">
            <a:extLst>
              <a:ext uri="{FF2B5EF4-FFF2-40B4-BE49-F238E27FC236}">
                <a16:creationId xmlns:a16="http://schemas.microsoft.com/office/drawing/2014/main" id="{1AD9B87F-902B-7619-C55D-0D66CC5B2972}"/>
              </a:ext>
            </a:extLst>
          </p:cNvPr>
          <p:cNvGrpSpPr/>
          <p:nvPr/>
        </p:nvGrpSpPr>
        <p:grpSpPr>
          <a:xfrm>
            <a:off x="1502598" y="1628891"/>
            <a:ext cx="3867020" cy="472433"/>
            <a:chOff x="6244102" y="1837778"/>
            <a:chExt cx="3867020" cy="47243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96E8F34-C514-C8BD-219E-714E44A25F0A}"/>
                </a:ext>
              </a:extLst>
            </p:cNvPr>
            <p:cNvSpPr/>
            <p:nvPr/>
          </p:nvSpPr>
          <p:spPr>
            <a:xfrm>
              <a:off x="6244102" y="1837778"/>
              <a:ext cx="3867020" cy="4724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9" name="TextBox 40">
              <a:extLst>
                <a:ext uri="{FF2B5EF4-FFF2-40B4-BE49-F238E27FC236}">
                  <a16:creationId xmlns:a16="http://schemas.microsoft.com/office/drawing/2014/main" id="{80AA80A9-B279-26CC-1CCA-8984ED9CCC68}"/>
                </a:ext>
              </a:extLst>
            </p:cNvPr>
            <p:cNvSpPr txBox="1"/>
            <p:nvPr/>
          </p:nvSpPr>
          <p:spPr>
            <a:xfrm>
              <a:off x="6297824" y="1921128"/>
              <a:ext cx="3103105" cy="315473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defTabSz="914273"/>
              <a:r>
                <a:rPr lang="zh-TW" altLang="en-US" sz="16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處理多運算元表示式</a:t>
              </a:r>
              <a:endPara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462A02D-7BA4-7637-53DA-B01FAFAB6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742" y="2958739"/>
            <a:ext cx="1975899" cy="27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extLst>
              <a:ext uri="{FF2B5EF4-FFF2-40B4-BE49-F238E27FC236}">
                <a16:creationId xmlns:a16="http://schemas.microsoft.com/office/drawing/2014/main" id="{20EDD313-AB09-91D8-E8DD-4416B312D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962" y="1096084"/>
            <a:ext cx="3378469" cy="458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7ABFCA2F-0198-76EC-A9F3-39004DA63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66" y="2967876"/>
            <a:ext cx="3626917" cy="273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76EF5ED4-4B5D-4435-1159-47A42C2B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61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1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98A832-E145-FF68-060E-3F687EB4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30" y="1035049"/>
            <a:ext cx="11632739" cy="47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5FAB35-60F8-557C-4542-157FCDDA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41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輸入輸出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FAEF0977-74E6-C597-A4A3-873C1F6CD7DA}"/>
              </a:ext>
            </a:extLst>
          </p:cNvPr>
          <p:cNvSpPr/>
          <p:nvPr/>
        </p:nvSpPr>
        <p:spPr>
          <a:xfrm>
            <a:off x="781518" y="1279097"/>
            <a:ext cx="2121921" cy="3264636"/>
          </a:xfrm>
          <a:prstGeom prst="roundRect">
            <a:avLst>
              <a:gd name="adj" fmla="val 777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7770C397-D640-67D7-F63B-1077EA0E29DA}"/>
              </a:ext>
            </a:extLst>
          </p:cNvPr>
          <p:cNvSpPr/>
          <p:nvPr/>
        </p:nvSpPr>
        <p:spPr>
          <a:xfrm>
            <a:off x="781518" y="1279097"/>
            <a:ext cx="2121921" cy="1309973"/>
          </a:xfrm>
          <a:prstGeom prst="roundRect">
            <a:avLst>
              <a:gd name="adj" fmla="val 7770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CE43350C-E015-B602-A821-78944FF9A8B3}"/>
              </a:ext>
            </a:extLst>
          </p:cNvPr>
          <p:cNvSpPr txBox="1"/>
          <p:nvPr/>
        </p:nvSpPr>
        <p:spPr>
          <a:xfrm>
            <a:off x="1252517" y="2191646"/>
            <a:ext cx="119697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5995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輸入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D05194-F568-88C2-CD62-8A3424BE3E2A}"/>
              </a:ext>
            </a:extLst>
          </p:cNvPr>
          <p:cNvSpPr/>
          <p:nvPr/>
        </p:nvSpPr>
        <p:spPr>
          <a:xfrm>
            <a:off x="875827" y="3185662"/>
            <a:ext cx="2121921" cy="78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SYMTAB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Intermediate file1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189FE15-C817-6CAE-850A-A0AE7885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17" y="4944454"/>
            <a:ext cx="4694119" cy="7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B3C1C636-66A7-DE60-2FF1-8E483B1D2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58" y="1276243"/>
            <a:ext cx="4133818" cy="438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">
            <a:extLst>
              <a:ext uri="{FF2B5EF4-FFF2-40B4-BE49-F238E27FC236}">
                <a16:creationId xmlns:a16="http://schemas.microsoft.com/office/drawing/2014/main" id="{5F7F5C8F-FB3B-5684-0B5E-54B0A05B997B}"/>
              </a:ext>
            </a:extLst>
          </p:cNvPr>
          <p:cNvSpPr/>
          <p:nvPr/>
        </p:nvSpPr>
        <p:spPr>
          <a:xfrm>
            <a:off x="3200462" y="1283864"/>
            <a:ext cx="3623849" cy="3264636"/>
          </a:xfrm>
          <a:prstGeom prst="roundRect">
            <a:avLst>
              <a:gd name="adj" fmla="val 777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B4106732-A211-15B3-2E20-ECEBD596FC51}"/>
              </a:ext>
            </a:extLst>
          </p:cNvPr>
          <p:cNvSpPr/>
          <p:nvPr/>
        </p:nvSpPr>
        <p:spPr>
          <a:xfrm>
            <a:off x="3200462" y="1283864"/>
            <a:ext cx="3623849" cy="1309973"/>
          </a:xfrm>
          <a:prstGeom prst="roundRect">
            <a:avLst>
              <a:gd name="adj" fmla="val 7770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1FCA24C-4554-A196-66F5-FB475F79B489}"/>
              </a:ext>
            </a:extLst>
          </p:cNvPr>
          <p:cNvSpPr txBox="1"/>
          <p:nvPr/>
        </p:nvSpPr>
        <p:spPr>
          <a:xfrm>
            <a:off x="3876397" y="2219546"/>
            <a:ext cx="221960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5995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輸</a:t>
            </a:r>
            <a:r>
              <a:rPr lang="zh-TW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出</a:t>
            </a:r>
            <a:r>
              <a:rPr lang="en-US" altLang="zh-TW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 : output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E7E4D1-A6CE-CBE7-95F3-E5C3F42A46C8}"/>
              </a:ext>
            </a:extLst>
          </p:cNvPr>
          <p:cNvSpPr/>
          <p:nvPr/>
        </p:nvSpPr>
        <p:spPr>
          <a:xfrm>
            <a:off x="3328080" y="2637332"/>
            <a:ext cx="3399979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題目指定的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output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list 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儲存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尚不會寫檔，需等待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pass2-2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檢查沒有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expression illegal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後，才會寫成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.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txt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A22A6C4-D1D5-23AB-5373-8F091ED6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459A2A6-BE25-29F0-5555-74F21887F87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09" y="1370416"/>
            <a:ext cx="734950" cy="7349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906240A-BA2F-A4CC-DB2A-53336845FB1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85" y="1422827"/>
            <a:ext cx="655464" cy="6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2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輸入輸出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D63F3B4-34E8-790F-0D9B-2F8063450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93" y="1231244"/>
            <a:ext cx="8558441" cy="450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CD83B7B-9D03-A092-E6E1-C14BFC734A87}"/>
              </a:ext>
            </a:extLst>
          </p:cNvPr>
          <p:cNvSpPr/>
          <p:nvPr/>
        </p:nvSpPr>
        <p:spPr>
          <a:xfrm>
            <a:off x="2136808" y="1694046"/>
            <a:ext cx="5034013" cy="2502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3511C83-A1C0-79C7-C481-45A4EFD349FC}"/>
              </a:ext>
            </a:extLst>
          </p:cNvPr>
          <p:cNvSpPr/>
          <p:nvPr/>
        </p:nvSpPr>
        <p:spPr>
          <a:xfrm>
            <a:off x="2136807" y="3138637"/>
            <a:ext cx="6832060" cy="1000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D74759-A06C-2D78-EEAF-14BE32D2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73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">
            <a:extLst>
              <a:ext uri="{FF2B5EF4-FFF2-40B4-BE49-F238E27FC236}">
                <a16:creationId xmlns:a16="http://schemas.microsoft.com/office/drawing/2014/main" id="{5F7F5C8F-FB3B-5684-0B5E-54B0A05B997B}"/>
              </a:ext>
            </a:extLst>
          </p:cNvPr>
          <p:cNvSpPr/>
          <p:nvPr/>
        </p:nvSpPr>
        <p:spPr>
          <a:xfrm>
            <a:off x="1356102" y="1076965"/>
            <a:ext cx="5439333" cy="4704067"/>
          </a:xfrm>
          <a:prstGeom prst="roundRect">
            <a:avLst>
              <a:gd name="adj" fmla="val 777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B4106732-A211-15B3-2E20-ECEBD596FC51}"/>
              </a:ext>
            </a:extLst>
          </p:cNvPr>
          <p:cNvSpPr/>
          <p:nvPr/>
        </p:nvSpPr>
        <p:spPr>
          <a:xfrm>
            <a:off x="1356102" y="1076967"/>
            <a:ext cx="5439333" cy="1317260"/>
          </a:xfrm>
          <a:prstGeom prst="roundRect">
            <a:avLst>
              <a:gd name="adj" fmla="val 7770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1FCA24C-4554-A196-66F5-FB475F79B489}"/>
              </a:ext>
            </a:extLst>
          </p:cNvPr>
          <p:cNvSpPr txBox="1"/>
          <p:nvPr/>
        </p:nvSpPr>
        <p:spPr>
          <a:xfrm>
            <a:off x="2312364" y="1989091"/>
            <a:ext cx="3421172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5995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輸</a:t>
            </a:r>
            <a:r>
              <a:rPr lang="zh-TW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出</a:t>
            </a:r>
            <a:r>
              <a:rPr lang="en-US" altLang="zh-TW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 : Intermediate file2 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輸入輸出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93E7E4D1-A6CE-CBE7-95F3-E5C3F42A46C8}"/>
              </a:ext>
            </a:extLst>
          </p:cNvPr>
          <p:cNvSpPr/>
          <p:nvPr/>
        </p:nvSpPr>
        <p:spPr>
          <a:xfrm>
            <a:off x="1550740" y="2394227"/>
            <a:ext cx="5050055" cy="3365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傳遞給 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pass2-2 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製作 </a:t>
            </a:r>
            <a:r>
              <a:rPr lang="en-US" altLang="zh-TW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object file </a:t>
            </a:r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的中間檔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為儲存字典元素的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list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字典的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key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為每一行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source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的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LOC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Symbol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Instruction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Operand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Object Code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64EA1F-B928-A445-AE47-736883159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16" y="1075087"/>
            <a:ext cx="2776705" cy="470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D7C5BE1-9DCF-D1DA-47B9-8CE15F23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6F4024E-0A11-8F3D-08C3-C7F4A90B422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74" y="1168547"/>
            <a:ext cx="734950" cy="7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167390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架構與組員分工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96000" y="3720151"/>
            <a:ext cx="2711716" cy="2951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簡單介紹我們的分工和流程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FF329-DACD-4655-8B3E-E88AC1EAF59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01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78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3" grpId="0" animBg="1"/>
      <p:bldP spid="11" grpId="0"/>
      <p:bldP spid="12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架構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AF01878C-0486-8916-177D-89F2AB36D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731" y="1221892"/>
            <a:ext cx="5928537" cy="441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FCB1DA-180C-1115-5454-CE2EF7A5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95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函式簡述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1">
            <a:extLst>
              <a:ext uri="{FF2B5EF4-FFF2-40B4-BE49-F238E27FC236}">
                <a16:creationId xmlns:a16="http://schemas.microsoft.com/office/drawing/2014/main" id="{D2881FFA-A7A7-0BD6-C979-60D0B400F5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19669" y="2007001"/>
            <a:ext cx="8552661" cy="3784199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pass 2-1 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的主程式，會 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return output, Inter_file2</a:t>
            </a:r>
            <a:endParaRPr lang="en-US" altLang="zh-TW" sz="2000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 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Intermediate file 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每行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中所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 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是什麼</a:t>
            </a:r>
            <a:endParaRPr lang="zh-TW" altLang="en-US" sz="2000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lvl="2" indent="-228600" fontAlgn="base"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38761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lvl="2" indent="-228600" fontAlgn="base"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38761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lvl="2" indent="-228600" fontAlgn="base"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38761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lvl="2" indent="-228600" fontAlgn="base"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38761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lvl="2" indent="-228600" fontAlgn="base"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38761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lvl="2" indent="-228600" fontAlgn="base"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38761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lvl="2" indent="-228600" fontAlgn="base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會將處理完的結果寫入 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Intermediate file2 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zh-TW" altLang="en-US" sz="2000" dirty="0">
              <a:solidFill>
                <a:srgbClr val="2626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组合 29">
            <a:extLst>
              <a:ext uri="{FF2B5EF4-FFF2-40B4-BE49-F238E27FC236}">
                <a16:creationId xmlns:a16="http://schemas.microsoft.com/office/drawing/2014/main" id="{585AF135-62B4-157B-056B-349668FDC7ED}"/>
              </a:ext>
            </a:extLst>
          </p:cNvPr>
          <p:cNvGrpSpPr/>
          <p:nvPr/>
        </p:nvGrpSpPr>
        <p:grpSpPr>
          <a:xfrm>
            <a:off x="1819669" y="1317112"/>
            <a:ext cx="8552661" cy="584776"/>
            <a:chOff x="3237545" y="4561747"/>
            <a:chExt cx="1146960" cy="1146960"/>
          </a:xfrm>
        </p:grpSpPr>
        <p:sp>
          <p:nvSpPr>
            <p:cNvPr id="13" name="圆角矩形 30">
              <a:extLst>
                <a:ext uri="{FF2B5EF4-FFF2-40B4-BE49-F238E27FC236}">
                  <a16:creationId xmlns:a16="http://schemas.microsoft.com/office/drawing/2014/main" id="{70B66385-7DBF-C51C-48B7-39986309B85D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圆角矩形 31">
              <a:extLst>
                <a:ext uri="{FF2B5EF4-FFF2-40B4-BE49-F238E27FC236}">
                  <a16:creationId xmlns:a16="http://schemas.microsoft.com/office/drawing/2014/main" id="{6C5045D7-1113-0EFC-EF6A-7DEF41F1C22B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pass2_1(</a:t>
              </a:r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Inter_file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, SYMTAB)</a:t>
              </a: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1A276D-7F68-E503-C929-5A237838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3006363" y="3250948"/>
            <a:ext cx="2514343" cy="484777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Assembler directives 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5641355" y="3347287"/>
            <a:ext cx="596900" cy="29210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6358904" y="3250947"/>
            <a:ext cx="2514343" cy="484777"/>
          </a:xfrm>
          <a:prstGeom prst="roundRect">
            <a:avLst>
              <a:gd name="adj" fmla="val 7770"/>
            </a:avLst>
          </a:prstGeom>
          <a:solidFill>
            <a:srgbClr val="5195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handle_directive</a:t>
            </a:r>
            <a:endParaRPr 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3006363" y="3840838"/>
            <a:ext cx="2514343" cy="484777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mnemonic</a:t>
            </a:r>
          </a:p>
        </p:txBody>
      </p:sp>
      <p:sp>
        <p:nvSpPr>
          <p:cNvPr id="23" name="向右箭號 22"/>
          <p:cNvSpPr/>
          <p:nvPr/>
        </p:nvSpPr>
        <p:spPr>
          <a:xfrm>
            <a:off x="5641355" y="3937177"/>
            <a:ext cx="596900" cy="29210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6358904" y="3840837"/>
            <a:ext cx="2514343" cy="484777"/>
          </a:xfrm>
          <a:prstGeom prst="roundRect">
            <a:avLst>
              <a:gd name="adj" fmla="val 7770"/>
            </a:avLst>
          </a:prstGeom>
          <a:solidFill>
            <a:srgbClr val="5195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handle_OP</a:t>
            </a:r>
            <a:endParaRPr 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3006363" y="4430728"/>
            <a:ext cx="2514343" cy="484777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comment</a:t>
            </a:r>
          </a:p>
        </p:txBody>
      </p:sp>
      <p:sp>
        <p:nvSpPr>
          <p:cNvPr id="26" name="向右箭號 25"/>
          <p:cNvSpPr/>
          <p:nvPr/>
        </p:nvSpPr>
        <p:spPr>
          <a:xfrm>
            <a:off x="5641355" y="4527067"/>
            <a:ext cx="596900" cy="29210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6358904" y="4430727"/>
            <a:ext cx="2514343" cy="484777"/>
          </a:xfrm>
          <a:prstGeom prst="roundRect">
            <a:avLst>
              <a:gd name="adj" fmla="val 7770"/>
            </a:avLst>
          </a:prstGeom>
          <a:solidFill>
            <a:srgbClr val="5195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handle_comment</a:t>
            </a:r>
            <a:endParaRPr 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50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函式簡述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1">
            <a:extLst>
              <a:ext uri="{FF2B5EF4-FFF2-40B4-BE49-F238E27FC236}">
                <a16:creationId xmlns:a16="http://schemas.microsoft.com/office/drawing/2014/main" id="{D2881FFA-A7A7-0BD6-C979-60D0B400F5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19669" y="2553101"/>
            <a:ext cx="8552661" cy="193661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為一行程式的資訊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專門處理 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Assembler directives 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的程式碼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會將 全域變數 </a:t>
            </a:r>
            <a:r>
              <a:rPr lang="en-US" altLang="zh-TW" sz="2000" b="0" i="0" u="none" strike="noStrike" dirty="0" err="1">
                <a:solidFill>
                  <a:srgbClr val="98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object_code</a:t>
            </a:r>
            <a:r>
              <a:rPr lang="en-US" altLang="zh-TW" sz="2000" b="0" i="0" u="none" strike="noStrike" dirty="0">
                <a:solidFill>
                  <a:srgbClr val="98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0" i="0" u="none" strike="noStrike" dirty="0">
                <a:solidFill>
                  <a:srgbClr val="98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更新為該行程式碼的 </a:t>
            </a:r>
            <a:r>
              <a:rPr lang="en-US" altLang="zh-TW" sz="2000" b="0" i="0" u="none" strike="noStrike" dirty="0">
                <a:solidFill>
                  <a:srgbClr val="98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object code</a:t>
            </a:r>
            <a:endParaRPr lang="en-US" altLang="zh-TW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並將該行指定的輸出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append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裡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组合 29">
            <a:extLst>
              <a:ext uri="{FF2B5EF4-FFF2-40B4-BE49-F238E27FC236}">
                <a16:creationId xmlns:a16="http://schemas.microsoft.com/office/drawing/2014/main" id="{585AF135-62B4-157B-056B-349668FDC7ED}"/>
              </a:ext>
            </a:extLst>
          </p:cNvPr>
          <p:cNvGrpSpPr/>
          <p:nvPr/>
        </p:nvGrpSpPr>
        <p:grpSpPr>
          <a:xfrm>
            <a:off x="1819669" y="1934680"/>
            <a:ext cx="8552661" cy="513307"/>
            <a:chOff x="3237545" y="4561747"/>
            <a:chExt cx="1146960" cy="1146960"/>
          </a:xfrm>
        </p:grpSpPr>
        <p:sp>
          <p:nvSpPr>
            <p:cNvPr id="13" name="圆角矩形 30">
              <a:extLst>
                <a:ext uri="{FF2B5EF4-FFF2-40B4-BE49-F238E27FC236}">
                  <a16:creationId xmlns:a16="http://schemas.microsoft.com/office/drawing/2014/main" id="{70B66385-7DBF-C51C-48B7-39986309B85D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圆角矩形 31">
              <a:extLst>
                <a:ext uri="{FF2B5EF4-FFF2-40B4-BE49-F238E27FC236}">
                  <a16:creationId xmlns:a16="http://schemas.microsoft.com/office/drawing/2014/main" id="{6C5045D7-1113-0EFC-EF6A-7DEF41F1C22B}"/>
                </a:ext>
              </a:extLst>
            </p:cNvPr>
            <p:cNvSpPr/>
            <p:nvPr/>
          </p:nvSpPr>
          <p:spPr>
            <a:xfrm>
              <a:off x="3281366" y="4642031"/>
              <a:ext cx="1071499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handle_directive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(index, line, directive, operand, SYMTAB)</a:t>
              </a: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93C308-79EB-A2BD-092A-12D5B18F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06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函式簡述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1">
            <a:extLst>
              <a:ext uri="{FF2B5EF4-FFF2-40B4-BE49-F238E27FC236}">
                <a16:creationId xmlns:a16="http://schemas.microsoft.com/office/drawing/2014/main" id="{D2881FFA-A7A7-0BD6-C979-60D0B400F5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1115" y="1734953"/>
            <a:ext cx="8969770" cy="150876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為一行程式的資訊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專門處理 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mnemonic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的程式碼</a:t>
            </a: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會將 全域變數 </a:t>
            </a:r>
            <a:r>
              <a:rPr lang="en-US" altLang="zh-TW" sz="2000" b="0" i="0" u="none" strike="noStrike" dirty="0" err="1">
                <a:solidFill>
                  <a:srgbClr val="98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object_code</a:t>
            </a:r>
            <a:r>
              <a:rPr lang="en-US" altLang="zh-TW" sz="2000" b="0" i="0" u="none" strike="noStrike" dirty="0">
                <a:solidFill>
                  <a:srgbClr val="98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0" i="0" u="none" strike="noStrike" dirty="0">
                <a:solidFill>
                  <a:srgbClr val="98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更新為該行程式碼的 </a:t>
            </a:r>
            <a:r>
              <a:rPr lang="en-US" altLang="zh-TW" sz="2000" b="0" i="0" u="none" strike="noStrike" dirty="0">
                <a:solidFill>
                  <a:srgbClr val="98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object code</a:t>
            </a:r>
            <a:endParaRPr lang="en-US" altLang="zh-TW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並將該行指定的輸出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append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裡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组合 29">
            <a:extLst>
              <a:ext uri="{FF2B5EF4-FFF2-40B4-BE49-F238E27FC236}">
                <a16:creationId xmlns:a16="http://schemas.microsoft.com/office/drawing/2014/main" id="{585AF135-62B4-157B-056B-349668FDC7ED}"/>
              </a:ext>
            </a:extLst>
          </p:cNvPr>
          <p:cNvGrpSpPr/>
          <p:nvPr/>
        </p:nvGrpSpPr>
        <p:grpSpPr>
          <a:xfrm>
            <a:off x="1310040" y="1074516"/>
            <a:ext cx="9662760" cy="555324"/>
            <a:chOff x="3199028" y="4561747"/>
            <a:chExt cx="1236176" cy="1146960"/>
          </a:xfrm>
        </p:grpSpPr>
        <p:sp>
          <p:nvSpPr>
            <p:cNvPr id="13" name="圆角矩形 30">
              <a:extLst>
                <a:ext uri="{FF2B5EF4-FFF2-40B4-BE49-F238E27FC236}">
                  <a16:creationId xmlns:a16="http://schemas.microsoft.com/office/drawing/2014/main" id="{70B66385-7DBF-C51C-48B7-39986309B85D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圆角矩形 31">
              <a:extLst>
                <a:ext uri="{FF2B5EF4-FFF2-40B4-BE49-F238E27FC236}">
                  <a16:creationId xmlns:a16="http://schemas.microsoft.com/office/drawing/2014/main" id="{6C5045D7-1113-0EFC-EF6A-7DEF41F1C22B}"/>
                </a:ext>
              </a:extLst>
            </p:cNvPr>
            <p:cNvSpPr/>
            <p:nvPr/>
          </p:nvSpPr>
          <p:spPr>
            <a:xfrm>
              <a:off x="3199028" y="4642031"/>
              <a:ext cx="1236176" cy="986386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handle_op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(index, line, pc, base, mnemonic, operand, SYMTAB)</a:t>
              </a:r>
            </a:p>
          </p:txBody>
        </p:sp>
      </p:grpSp>
      <p:sp>
        <p:nvSpPr>
          <p:cNvPr id="5" name="文本1">
            <a:extLst>
              <a:ext uri="{FF2B5EF4-FFF2-40B4-BE49-F238E27FC236}">
                <a16:creationId xmlns:a16="http://schemas.microsoft.com/office/drawing/2014/main" id="{29DFED93-A268-248D-F729-7F9C969415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5496" y="4223086"/>
            <a:ext cx="8961008" cy="150876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為一行程式的資訊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專門處理 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comment</a:t>
            </a:r>
            <a:endParaRPr lang="zh-TW" altLang="en-US" sz="2000" b="0" i="0" u="none" strike="noStrike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會將該行指定的輸出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append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裡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组合 29">
            <a:extLst>
              <a:ext uri="{FF2B5EF4-FFF2-40B4-BE49-F238E27FC236}">
                <a16:creationId xmlns:a16="http://schemas.microsoft.com/office/drawing/2014/main" id="{24EC8F12-1F19-D853-7B6F-D714CEAC3D47}"/>
              </a:ext>
            </a:extLst>
          </p:cNvPr>
          <p:cNvGrpSpPr/>
          <p:nvPr/>
        </p:nvGrpSpPr>
        <p:grpSpPr>
          <a:xfrm>
            <a:off x="1615496" y="3614287"/>
            <a:ext cx="8961008" cy="503686"/>
            <a:chOff x="3237545" y="4561747"/>
            <a:chExt cx="1146960" cy="1146960"/>
          </a:xfrm>
        </p:grpSpPr>
        <p:sp>
          <p:nvSpPr>
            <p:cNvPr id="17" name="圆角矩形 30">
              <a:extLst>
                <a:ext uri="{FF2B5EF4-FFF2-40B4-BE49-F238E27FC236}">
                  <a16:creationId xmlns:a16="http://schemas.microsoft.com/office/drawing/2014/main" id="{9826AE1F-C252-A2C2-486B-BEC52AC46A75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圆角矩形 31">
              <a:extLst>
                <a:ext uri="{FF2B5EF4-FFF2-40B4-BE49-F238E27FC236}">
                  <a16:creationId xmlns:a16="http://schemas.microsoft.com/office/drawing/2014/main" id="{DBF6EEFC-41DB-DDEB-3BB7-17DABDD2888A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handle_comment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(index)</a:t>
              </a:r>
            </a:p>
          </p:txBody>
        </p:sp>
      </p:grp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D5FBD55C-40D0-B0F9-7FE9-451EED7C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17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函式簡述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1">
            <a:extLst>
              <a:ext uri="{FF2B5EF4-FFF2-40B4-BE49-F238E27FC236}">
                <a16:creationId xmlns:a16="http://schemas.microsoft.com/office/drawing/2014/main" id="{D2881FFA-A7A7-0BD6-C979-60D0B400F5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1848" y="2069832"/>
            <a:ext cx="5186888" cy="1692872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expression</a:t>
            </a:r>
            <a:endParaRPr lang="en-US" altLang="zh-TW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expression 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計算後的結果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组合 29">
            <a:extLst>
              <a:ext uri="{FF2B5EF4-FFF2-40B4-BE49-F238E27FC236}">
                <a16:creationId xmlns:a16="http://schemas.microsoft.com/office/drawing/2014/main" id="{585AF135-62B4-157B-056B-349668FDC7ED}"/>
              </a:ext>
            </a:extLst>
          </p:cNvPr>
          <p:cNvGrpSpPr/>
          <p:nvPr/>
        </p:nvGrpSpPr>
        <p:grpSpPr>
          <a:xfrm>
            <a:off x="166610" y="1461033"/>
            <a:ext cx="5366500" cy="503685"/>
            <a:chOff x="3224463" y="4561747"/>
            <a:chExt cx="1185304" cy="1146960"/>
          </a:xfrm>
        </p:grpSpPr>
        <p:sp>
          <p:nvSpPr>
            <p:cNvPr id="13" name="圆角矩形 30">
              <a:extLst>
                <a:ext uri="{FF2B5EF4-FFF2-40B4-BE49-F238E27FC236}">
                  <a16:creationId xmlns:a16="http://schemas.microsoft.com/office/drawing/2014/main" id="{70B66385-7DBF-C51C-48B7-39986309B85D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圆角矩形 31">
              <a:extLst>
                <a:ext uri="{FF2B5EF4-FFF2-40B4-BE49-F238E27FC236}">
                  <a16:creationId xmlns:a16="http://schemas.microsoft.com/office/drawing/2014/main" id="{6C5045D7-1113-0EFC-EF6A-7DEF41F1C22B}"/>
                </a:ext>
              </a:extLst>
            </p:cNvPr>
            <p:cNvSpPr/>
            <p:nvPr/>
          </p:nvSpPr>
          <p:spPr>
            <a:xfrm>
              <a:off x="3224463" y="4642032"/>
              <a:ext cx="1185304" cy="986388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compute_expression</a:t>
              </a:r>
              <a:r>
                <a:rPr lang="en-US" altLang="zh-CN" sz="20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(expression, SYMTAB)</a:t>
              </a:r>
            </a:p>
          </p:txBody>
        </p:sp>
      </p:grpSp>
      <p:sp>
        <p:nvSpPr>
          <p:cNvPr id="5" name="文本1">
            <a:extLst>
              <a:ext uri="{FF2B5EF4-FFF2-40B4-BE49-F238E27FC236}">
                <a16:creationId xmlns:a16="http://schemas.microsoft.com/office/drawing/2014/main" id="{29DFED93-A268-248D-F729-7F9C969415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19363" y="2051225"/>
            <a:ext cx="6473781" cy="1692872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00150" lvl="1" indent="-285750" fontAlgn="base"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opcode</a:t>
            </a:r>
          </a:p>
          <a:p>
            <a:pPr marL="1200150" lvl="1" indent="-285750" fontAlgn="base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is_indirect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是否為間接定址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200150" lvl="1" indent="-285750" fontAlgn="base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is_immediate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是否為立即定址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opcode 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加上 </a:t>
            </a:r>
            <a:r>
              <a:rPr lang="en-US" altLang="zh-TW" sz="2000" b="0" i="0" u="none" strike="noStrike" dirty="0" err="1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ni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後的兩個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進位字元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组合 29">
            <a:extLst>
              <a:ext uri="{FF2B5EF4-FFF2-40B4-BE49-F238E27FC236}">
                <a16:creationId xmlns:a16="http://schemas.microsoft.com/office/drawing/2014/main" id="{24EC8F12-1F19-D853-7B6F-D714CEAC3D47}"/>
              </a:ext>
            </a:extLst>
          </p:cNvPr>
          <p:cNvGrpSpPr/>
          <p:nvPr/>
        </p:nvGrpSpPr>
        <p:grpSpPr>
          <a:xfrm>
            <a:off x="5418735" y="1442426"/>
            <a:ext cx="6773265" cy="503685"/>
            <a:chOff x="3219243" y="4561747"/>
            <a:chExt cx="1195745" cy="1146960"/>
          </a:xfrm>
        </p:grpSpPr>
        <p:sp>
          <p:nvSpPr>
            <p:cNvPr id="17" name="圆角矩形 30">
              <a:extLst>
                <a:ext uri="{FF2B5EF4-FFF2-40B4-BE49-F238E27FC236}">
                  <a16:creationId xmlns:a16="http://schemas.microsoft.com/office/drawing/2014/main" id="{9826AE1F-C252-A2C2-486B-BEC52AC46A75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圆角矩形 31">
              <a:extLst>
                <a:ext uri="{FF2B5EF4-FFF2-40B4-BE49-F238E27FC236}">
                  <a16:creationId xmlns:a16="http://schemas.microsoft.com/office/drawing/2014/main" id="{DBF6EEFC-41DB-DDEB-3BB7-17DABDD2888A}"/>
                </a:ext>
              </a:extLst>
            </p:cNvPr>
            <p:cNvSpPr/>
            <p:nvPr/>
          </p:nvSpPr>
          <p:spPr>
            <a:xfrm>
              <a:off x="3219243" y="4642032"/>
              <a:ext cx="1195745" cy="986388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compute_opcode_ni_hex</a:t>
              </a:r>
              <a:r>
                <a:rPr lang="en-US" altLang="zh-CN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(opcode, </a:t>
              </a:r>
              <a:r>
                <a:rPr lang="en-US" altLang="zh-CN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is_indirect</a:t>
              </a:r>
              <a:r>
                <a:rPr lang="en-US" altLang="zh-CN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, </a:t>
              </a:r>
              <a:r>
                <a:rPr lang="en-US" altLang="zh-CN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is_immediate</a:t>
              </a:r>
              <a:r>
                <a:rPr lang="en-US" altLang="zh-CN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)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54FAE87-4B3F-61B3-DF5F-DF2FFE3F7B4A}"/>
              </a:ext>
            </a:extLst>
          </p:cNvPr>
          <p:cNvGrpSpPr/>
          <p:nvPr/>
        </p:nvGrpSpPr>
        <p:grpSpPr>
          <a:xfrm>
            <a:off x="6285617" y="4171491"/>
            <a:ext cx="5366500" cy="1367479"/>
            <a:chOff x="6285617" y="4171491"/>
            <a:chExt cx="5366500" cy="1367479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9F9CF31C-9476-6905-9FE1-E2925687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617" y="4171491"/>
              <a:ext cx="5366500" cy="1367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19CB0AB8-5AA0-11B9-FF9B-B998A878CD69}"/>
                </a:ext>
              </a:extLst>
            </p:cNvPr>
            <p:cNvSpPr/>
            <p:nvPr/>
          </p:nvSpPr>
          <p:spPr>
            <a:xfrm>
              <a:off x="6552747" y="4297767"/>
              <a:ext cx="1388432" cy="87915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60D9303F-6240-515E-2B29-C6F1503C0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90" y="3883929"/>
            <a:ext cx="4058539" cy="1655041"/>
          </a:xfrm>
          <a:prstGeom prst="rect">
            <a:avLst/>
          </a:prstGeom>
        </p:spPr>
      </p:pic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CD3D40C-EB13-9CE8-9ED7-2047EBE8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8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函式簡述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1">
            <a:extLst>
              <a:ext uri="{FF2B5EF4-FFF2-40B4-BE49-F238E27FC236}">
                <a16:creationId xmlns:a16="http://schemas.microsoft.com/office/drawing/2014/main" id="{D2881FFA-A7A7-0BD6-C979-60D0B400F5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4374" y="2708040"/>
            <a:ext cx="8183252" cy="193661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位址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 BASE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位址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 TA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位址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0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is_pc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  </a:t>
            </a:r>
            <a:r>
              <a:rPr lang="en-US" altLang="zh-TW" sz="20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is_base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  </a:t>
            </a:r>
            <a:r>
              <a:rPr lang="en-US" altLang="zh-TW" sz="20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is_error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0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disp_hex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(3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進位的</a:t>
            </a:r>
            <a:r>
              <a:rPr lang="en-US" altLang="zh-TW" sz="20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disp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計算 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format 3 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000" b="0" i="0" u="none" strike="noStrike" dirty="0" err="1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disp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，並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 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pc relative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base relative 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组合 29">
            <a:extLst>
              <a:ext uri="{FF2B5EF4-FFF2-40B4-BE49-F238E27FC236}">
                <a16:creationId xmlns:a16="http://schemas.microsoft.com/office/drawing/2014/main" id="{585AF135-62B4-157B-056B-349668FDC7ED}"/>
              </a:ext>
            </a:extLst>
          </p:cNvPr>
          <p:cNvGrpSpPr/>
          <p:nvPr/>
        </p:nvGrpSpPr>
        <p:grpSpPr>
          <a:xfrm>
            <a:off x="2004374" y="2099241"/>
            <a:ext cx="8183252" cy="503685"/>
            <a:chOff x="3237545" y="4561747"/>
            <a:chExt cx="1146960" cy="1146960"/>
          </a:xfrm>
        </p:grpSpPr>
        <p:sp>
          <p:nvSpPr>
            <p:cNvPr id="13" name="圆角矩形 30">
              <a:extLst>
                <a:ext uri="{FF2B5EF4-FFF2-40B4-BE49-F238E27FC236}">
                  <a16:creationId xmlns:a16="http://schemas.microsoft.com/office/drawing/2014/main" id="{70B66385-7DBF-C51C-48B7-39986309B85D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圆角矩形 31">
              <a:extLst>
                <a:ext uri="{FF2B5EF4-FFF2-40B4-BE49-F238E27FC236}">
                  <a16:creationId xmlns:a16="http://schemas.microsoft.com/office/drawing/2014/main" id="{6C5045D7-1113-0EFC-EF6A-7DEF41F1C22B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compute_disp_hex(pc, base, TA, SYMTAB)</a:t>
              </a:r>
              <a:endPara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A945762-59B7-19B6-7EAE-646BB665A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526" y="1017917"/>
            <a:ext cx="3948260" cy="83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8B613559-D85D-D805-039F-C9DEC238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5" y="4817312"/>
            <a:ext cx="9683750" cy="84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057EE0-308A-B93E-8B78-C3405ABB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21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函式簡述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1">
            <a:extLst>
              <a:ext uri="{FF2B5EF4-FFF2-40B4-BE49-F238E27FC236}">
                <a16:creationId xmlns:a16="http://schemas.microsoft.com/office/drawing/2014/main" id="{D2881FFA-A7A7-0BD6-C979-60D0B400F5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19669" y="2553101"/>
            <a:ext cx="8552661" cy="193661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十進位負整數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為十進位負整數</a:t>
            </a:r>
            <a:r>
              <a:rPr lang="zh-TW" altLang="en-US" sz="2000" b="0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對應的十六進位的二補數</a:t>
            </a:r>
            <a:endParaRPr lang="zh-TW" altLang="en-US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组合 29">
            <a:extLst>
              <a:ext uri="{FF2B5EF4-FFF2-40B4-BE49-F238E27FC236}">
                <a16:creationId xmlns:a16="http://schemas.microsoft.com/office/drawing/2014/main" id="{585AF135-62B4-157B-056B-349668FDC7ED}"/>
              </a:ext>
            </a:extLst>
          </p:cNvPr>
          <p:cNvGrpSpPr/>
          <p:nvPr/>
        </p:nvGrpSpPr>
        <p:grpSpPr>
          <a:xfrm>
            <a:off x="1819669" y="1944302"/>
            <a:ext cx="8552661" cy="503685"/>
            <a:chOff x="3237545" y="4561747"/>
            <a:chExt cx="1146960" cy="1146960"/>
          </a:xfrm>
        </p:grpSpPr>
        <p:sp>
          <p:nvSpPr>
            <p:cNvPr id="13" name="圆角矩形 30">
              <a:extLst>
                <a:ext uri="{FF2B5EF4-FFF2-40B4-BE49-F238E27FC236}">
                  <a16:creationId xmlns:a16="http://schemas.microsoft.com/office/drawing/2014/main" id="{70B66385-7DBF-C51C-48B7-39986309B85D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圆角矩形 31">
              <a:extLst>
                <a:ext uri="{FF2B5EF4-FFF2-40B4-BE49-F238E27FC236}">
                  <a16:creationId xmlns:a16="http://schemas.microsoft.com/office/drawing/2014/main" id="{6C5045D7-1113-0EFC-EF6A-7DEF41F1C22B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compute_negative_hex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</a:t>
              </a:r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decimal_number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)</a:t>
              </a: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6A0C1FBA-E821-76E6-2397-8DF2F9EF4A3F}"/>
              </a:ext>
            </a:extLst>
          </p:cNvPr>
          <p:cNvSpPr txBox="1"/>
          <p:nvPr/>
        </p:nvSpPr>
        <p:spPr>
          <a:xfrm>
            <a:off x="4572933" y="4695567"/>
            <a:ext cx="2904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>
                <a:solidFill>
                  <a:srgbClr val="2B6334"/>
                </a:solidFill>
              </a:rPr>
              <a:t>-5 </a:t>
            </a:r>
            <a:r>
              <a:rPr kumimoji="1" lang="en-US" altLang="zh-TW" sz="4800" dirty="0"/>
              <a:t>=&gt; </a:t>
            </a:r>
            <a:r>
              <a:rPr kumimoji="1" lang="en-US" altLang="zh-TW" sz="4800" dirty="0">
                <a:solidFill>
                  <a:srgbClr val="76502E"/>
                </a:solidFill>
              </a:rPr>
              <a:t>FFB</a:t>
            </a:r>
            <a:endParaRPr kumimoji="1" lang="zh-TW" altLang="en-US" sz="4800" dirty="0">
              <a:solidFill>
                <a:srgbClr val="76502E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9341D88-0179-68CE-BE0C-8031B52F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00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流程圖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D78D22-8243-818A-3F5A-E8D61671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0" y="1139902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Pass 2-1</a:t>
            </a: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2040560" y="2439332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handle_directive</a:t>
            </a:r>
            <a:endParaRPr 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2" y="2438008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handle_OP</a:t>
            </a:r>
            <a:endParaRPr lang="en-US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816625" y="2438007"/>
            <a:ext cx="2319314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handle_comment</a:t>
            </a:r>
            <a:endParaRPr lang="en-US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1932932" y="4079964"/>
            <a:ext cx="2337177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compute_expression</a:t>
            </a:r>
            <a:endParaRPr lang="en-US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654094" y="4079964"/>
            <a:ext cx="2742635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compute_opcode_ni_hex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915322" y="4079964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compute_disp_hex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523464" y="5128007"/>
            <a:ext cx="3003892" cy="640471"/>
          </a:xfrm>
          <a:prstGeom prst="roundRect">
            <a:avLst>
              <a:gd name="adj" fmla="val 7770"/>
            </a:avLst>
          </a:prstGeom>
          <a:solidFill>
            <a:srgbClr val="C5636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compute_negative_hex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cxnSp>
        <p:nvCxnSpPr>
          <p:cNvPr id="52" name="直線接點 51"/>
          <p:cNvCxnSpPr>
            <a:stCxn id="16" idx="2"/>
            <a:endCxn id="19" idx="0"/>
          </p:cNvCxnSpPr>
          <p:nvPr/>
        </p:nvCxnSpPr>
        <p:spPr>
          <a:xfrm>
            <a:off x="3101521" y="3079803"/>
            <a:ext cx="0" cy="1000161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3" idx="2"/>
            <a:endCxn id="16" idx="0"/>
          </p:cNvCxnSpPr>
          <p:nvPr/>
        </p:nvCxnSpPr>
        <p:spPr>
          <a:xfrm flipH="1">
            <a:off x="3101521" y="1780373"/>
            <a:ext cx="2923890" cy="658959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3" idx="2"/>
            <a:endCxn id="17" idx="0"/>
          </p:cNvCxnSpPr>
          <p:nvPr/>
        </p:nvCxnSpPr>
        <p:spPr>
          <a:xfrm>
            <a:off x="6025411" y="1780373"/>
            <a:ext cx="2" cy="65763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13" idx="2"/>
            <a:endCxn id="18" idx="0"/>
          </p:cNvCxnSpPr>
          <p:nvPr/>
        </p:nvCxnSpPr>
        <p:spPr>
          <a:xfrm>
            <a:off x="6025411" y="1780373"/>
            <a:ext cx="2950871" cy="657634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17" idx="2"/>
            <a:endCxn id="19" idx="0"/>
          </p:cNvCxnSpPr>
          <p:nvPr/>
        </p:nvCxnSpPr>
        <p:spPr>
          <a:xfrm flipH="1">
            <a:off x="3101521" y="3078479"/>
            <a:ext cx="2923892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17" idx="2"/>
            <a:endCxn id="20" idx="0"/>
          </p:cNvCxnSpPr>
          <p:nvPr/>
        </p:nvCxnSpPr>
        <p:spPr>
          <a:xfrm flipH="1">
            <a:off x="6025412" y="3078479"/>
            <a:ext cx="1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7" idx="2"/>
            <a:endCxn id="21" idx="0"/>
          </p:cNvCxnSpPr>
          <p:nvPr/>
        </p:nvCxnSpPr>
        <p:spPr>
          <a:xfrm>
            <a:off x="6025413" y="3078479"/>
            <a:ext cx="2950870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19" idx="2"/>
            <a:endCxn id="22" idx="1"/>
          </p:cNvCxnSpPr>
          <p:nvPr/>
        </p:nvCxnSpPr>
        <p:spPr>
          <a:xfrm>
            <a:off x="3101521" y="4720435"/>
            <a:ext cx="1421943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21" idx="2"/>
            <a:endCxn id="22" idx="3"/>
          </p:cNvCxnSpPr>
          <p:nvPr/>
        </p:nvCxnSpPr>
        <p:spPr>
          <a:xfrm flipH="1">
            <a:off x="7527356" y="4720435"/>
            <a:ext cx="1448927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7" name="文字方塊 12306"/>
          <p:cNvSpPr txBox="1"/>
          <p:nvPr/>
        </p:nvSpPr>
        <p:spPr>
          <a:xfrm>
            <a:off x="7086371" y="1429040"/>
            <a:ext cx="2533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每讀一行</a:t>
            </a:r>
            <a:r>
              <a:rPr lang="en-US" altLang="zh-TW" sz="1600" dirty="0"/>
              <a:t>Intermediate File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7392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流程圖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D78D22-8243-818A-3F5A-E8D61671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0" y="2142792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Pass 2-1</a:t>
            </a: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2040560" y="3442222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handle_directive</a:t>
            </a:r>
            <a:endParaRPr 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2" y="3440898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handle_OP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816625" y="3440897"/>
            <a:ext cx="2319314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handle_comment</a:t>
            </a:r>
            <a:endParaRPr lang="en-US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1932932" y="8365734"/>
            <a:ext cx="2337177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compute_expression</a:t>
            </a:r>
            <a:endParaRPr lang="en-US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654094" y="8365734"/>
            <a:ext cx="2742635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compute_opcode_ni_hex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915322" y="8365734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compute_disp_hex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523464" y="9413777"/>
            <a:ext cx="3003892" cy="640471"/>
          </a:xfrm>
          <a:prstGeom prst="roundRect">
            <a:avLst>
              <a:gd name="adj" fmla="val 7770"/>
            </a:avLst>
          </a:prstGeom>
          <a:solidFill>
            <a:srgbClr val="C5636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compute_negative_hex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cxnSp>
        <p:nvCxnSpPr>
          <p:cNvPr id="52" name="直線接點 51"/>
          <p:cNvCxnSpPr>
            <a:endCxn id="19" idx="0"/>
          </p:cNvCxnSpPr>
          <p:nvPr/>
        </p:nvCxnSpPr>
        <p:spPr>
          <a:xfrm>
            <a:off x="3101521" y="7365573"/>
            <a:ext cx="0" cy="1000161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3" idx="2"/>
            <a:endCxn id="16" idx="0"/>
          </p:cNvCxnSpPr>
          <p:nvPr/>
        </p:nvCxnSpPr>
        <p:spPr>
          <a:xfrm flipH="1">
            <a:off x="3101521" y="2783263"/>
            <a:ext cx="2923890" cy="658959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3" idx="2"/>
            <a:endCxn id="17" idx="0"/>
          </p:cNvCxnSpPr>
          <p:nvPr/>
        </p:nvCxnSpPr>
        <p:spPr>
          <a:xfrm>
            <a:off x="6025411" y="2783263"/>
            <a:ext cx="2" cy="65763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13" idx="2"/>
            <a:endCxn id="18" idx="0"/>
          </p:cNvCxnSpPr>
          <p:nvPr/>
        </p:nvCxnSpPr>
        <p:spPr>
          <a:xfrm>
            <a:off x="6025411" y="2783263"/>
            <a:ext cx="2950871" cy="657634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19" idx="0"/>
          </p:cNvCxnSpPr>
          <p:nvPr/>
        </p:nvCxnSpPr>
        <p:spPr>
          <a:xfrm flipH="1">
            <a:off x="3101521" y="7364249"/>
            <a:ext cx="2923892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endCxn id="20" idx="0"/>
          </p:cNvCxnSpPr>
          <p:nvPr/>
        </p:nvCxnSpPr>
        <p:spPr>
          <a:xfrm flipH="1">
            <a:off x="6025412" y="7364249"/>
            <a:ext cx="1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endCxn id="21" idx="0"/>
          </p:cNvCxnSpPr>
          <p:nvPr/>
        </p:nvCxnSpPr>
        <p:spPr>
          <a:xfrm>
            <a:off x="6025413" y="7364249"/>
            <a:ext cx="2950870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19" idx="2"/>
            <a:endCxn id="22" idx="1"/>
          </p:cNvCxnSpPr>
          <p:nvPr/>
        </p:nvCxnSpPr>
        <p:spPr>
          <a:xfrm>
            <a:off x="3101521" y="9006205"/>
            <a:ext cx="1421943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21" idx="2"/>
            <a:endCxn id="22" idx="3"/>
          </p:cNvCxnSpPr>
          <p:nvPr/>
        </p:nvCxnSpPr>
        <p:spPr>
          <a:xfrm flipH="1">
            <a:off x="7527356" y="9006205"/>
            <a:ext cx="1448927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7" name="文字方塊 12306"/>
          <p:cNvSpPr txBox="1"/>
          <p:nvPr/>
        </p:nvSpPr>
        <p:spPr>
          <a:xfrm>
            <a:off x="7086371" y="2431930"/>
            <a:ext cx="2533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每讀一行</a:t>
            </a:r>
            <a:r>
              <a:rPr lang="en-US" altLang="zh-TW" sz="1600" dirty="0"/>
              <a:t>Intermediate File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787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流程圖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D78D22-8243-818A-3F5A-E8D61671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0" y="-1872504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Pass 2-1</a:t>
            </a: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2040560" y="2439332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handle_directive</a:t>
            </a:r>
            <a:endParaRPr 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2" y="2438008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handle_OP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816625" y="2438007"/>
            <a:ext cx="2319314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handle_comment</a:t>
            </a:r>
            <a:endParaRPr lang="en-US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1932932" y="4079964"/>
            <a:ext cx="2337177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compute_expression</a:t>
            </a:r>
            <a:endParaRPr lang="en-US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654094" y="4079964"/>
            <a:ext cx="2742635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compute_opcode_ni_hex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915322" y="4079964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compute_disp_hex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523464" y="7773144"/>
            <a:ext cx="3003892" cy="640471"/>
          </a:xfrm>
          <a:prstGeom prst="roundRect">
            <a:avLst>
              <a:gd name="adj" fmla="val 7770"/>
            </a:avLst>
          </a:prstGeom>
          <a:solidFill>
            <a:srgbClr val="C5636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compute_negative_hex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cxnSp>
        <p:nvCxnSpPr>
          <p:cNvPr id="52" name="直線接點 51"/>
          <p:cNvCxnSpPr>
            <a:stCxn id="16" idx="2"/>
            <a:endCxn id="19" idx="0"/>
          </p:cNvCxnSpPr>
          <p:nvPr/>
        </p:nvCxnSpPr>
        <p:spPr>
          <a:xfrm>
            <a:off x="3101521" y="3079803"/>
            <a:ext cx="0" cy="1000161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3" idx="2"/>
          </p:cNvCxnSpPr>
          <p:nvPr/>
        </p:nvCxnSpPr>
        <p:spPr>
          <a:xfrm flipH="1">
            <a:off x="3101521" y="-1232033"/>
            <a:ext cx="2923890" cy="658959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3" idx="2"/>
          </p:cNvCxnSpPr>
          <p:nvPr/>
        </p:nvCxnSpPr>
        <p:spPr>
          <a:xfrm>
            <a:off x="6025411" y="-1232033"/>
            <a:ext cx="2" cy="65763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13" idx="2"/>
          </p:cNvCxnSpPr>
          <p:nvPr/>
        </p:nvCxnSpPr>
        <p:spPr>
          <a:xfrm>
            <a:off x="6025411" y="-1232033"/>
            <a:ext cx="2950871" cy="657634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17" idx="2"/>
            <a:endCxn id="19" idx="0"/>
          </p:cNvCxnSpPr>
          <p:nvPr/>
        </p:nvCxnSpPr>
        <p:spPr>
          <a:xfrm flipH="1">
            <a:off x="3101521" y="3078479"/>
            <a:ext cx="2923892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17" idx="2"/>
            <a:endCxn id="20" idx="0"/>
          </p:cNvCxnSpPr>
          <p:nvPr/>
        </p:nvCxnSpPr>
        <p:spPr>
          <a:xfrm flipH="1">
            <a:off x="6025412" y="3078479"/>
            <a:ext cx="1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7" idx="2"/>
            <a:endCxn id="21" idx="0"/>
          </p:cNvCxnSpPr>
          <p:nvPr/>
        </p:nvCxnSpPr>
        <p:spPr>
          <a:xfrm>
            <a:off x="6025413" y="3078479"/>
            <a:ext cx="2950870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22" idx="1"/>
          </p:cNvCxnSpPr>
          <p:nvPr/>
        </p:nvCxnSpPr>
        <p:spPr>
          <a:xfrm>
            <a:off x="3101521" y="7365572"/>
            <a:ext cx="1421943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endCxn id="22" idx="3"/>
          </p:cNvCxnSpPr>
          <p:nvPr/>
        </p:nvCxnSpPr>
        <p:spPr>
          <a:xfrm flipH="1">
            <a:off x="7527356" y="7365572"/>
            <a:ext cx="1448927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7" name="文字方塊 12306"/>
          <p:cNvSpPr txBox="1"/>
          <p:nvPr/>
        </p:nvSpPr>
        <p:spPr>
          <a:xfrm>
            <a:off x="7086371" y="-1583366"/>
            <a:ext cx="2533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每讀一行</a:t>
            </a:r>
            <a:r>
              <a:rPr lang="en-US" altLang="zh-TW" sz="1600" dirty="0"/>
              <a:t>Intermediate File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51861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專案結構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1">
            <a:extLst>
              <a:ext uri="{FF2B5EF4-FFF2-40B4-BE49-F238E27FC236}">
                <a16:creationId xmlns:a16="http://schemas.microsoft.com/office/drawing/2014/main" id="{442A56B9-5580-78AC-106E-AF1A9A41A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571" y="1482294"/>
            <a:ext cx="4190490" cy="4446866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 dirty="0">
              <a:solidFill>
                <a:srgbClr val="FF8607"/>
              </a:solidFill>
              <a:sym typeface="Source Han Serif SC" panose="02020400000000000000" pitchFamily="18" charset="-122"/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3FA3AF00-85BE-F94A-A9B0-3D2F3E04798A}"/>
              </a:ext>
            </a:extLst>
          </p:cNvPr>
          <p:cNvGrpSpPr/>
          <p:nvPr/>
        </p:nvGrpSpPr>
        <p:grpSpPr>
          <a:xfrm>
            <a:off x="6795355" y="1825002"/>
            <a:ext cx="782431" cy="782431"/>
            <a:chOff x="4644009" y="1703896"/>
            <a:chExt cx="573732" cy="573732"/>
          </a:xfrm>
        </p:grpSpPr>
        <p:sp>
          <p:nvSpPr>
            <p:cNvPr id="13" name="椭圆 6">
              <a:extLst>
                <a:ext uri="{FF2B5EF4-FFF2-40B4-BE49-F238E27FC236}">
                  <a16:creationId xmlns:a16="http://schemas.microsoft.com/office/drawing/2014/main" id="{4E194FFC-03BF-5217-66C3-AB7D0DDBB6B5}"/>
                </a:ext>
              </a:extLst>
            </p:cNvPr>
            <p:cNvSpPr/>
            <p:nvPr/>
          </p:nvSpPr>
          <p:spPr>
            <a:xfrm>
              <a:off x="4644009" y="1703896"/>
              <a:ext cx="573732" cy="57373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4" name="右箭头 7">
              <a:extLst>
                <a:ext uri="{FF2B5EF4-FFF2-40B4-BE49-F238E27FC236}">
                  <a16:creationId xmlns:a16="http://schemas.microsoft.com/office/drawing/2014/main" id="{C0F91484-C0F3-9271-653A-4C3E6A50779B}"/>
                </a:ext>
              </a:extLst>
            </p:cNvPr>
            <p:cNvSpPr/>
            <p:nvPr/>
          </p:nvSpPr>
          <p:spPr>
            <a:xfrm>
              <a:off x="4827574" y="1860175"/>
              <a:ext cx="248482" cy="261173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BB223C6B-4ADE-24CF-CF71-EB48455D8CF8}"/>
              </a:ext>
            </a:extLst>
          </p:cNvPr>
          <p:cNvSpPr txBox="1"/>
          <p:nvPr/>
        </p:nvSpPr>
        <p:spPr>
          <a:xfrm>
            <a:off x="7634900" y="1825002"/>
            <a:ext cx="35637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sicasm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├── </a:t>
            </a:r>
            <a:r>
              <a:rPr lang="en-US" altLang="zh-TW" sz="1800" b="0" i="0" u="none" strike="noStrike" dirty="0">
                <a:solidFill>
                  <a:srgbClr val="0C343D"/>
                </a:solidFill>
                <a:effectLst/>
                <a:latin typeface="Arial" panose="020B0604020202020204" pitchFamily="34" charset="0"/>
              </a:rPr>
              <a:t>loader.exe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├── </a:t>
            </a:r>
            <a:r>
              <a:rPr lang="en-US" altLang="zh-TW" sz="1800" b="0" i="0" u="none" strike="noStrike" dirty="0">
                <a:solidFill>
                  <a:srgbClr val="073763"/>
                </a:solidFill>
                <a:effectLst/>
                <a:latin typeface="Arial" panose="020B0604020202020204" pitchFamily="34" charset="0"/>
              </a:rPr>
              <a:t>sicasm.py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└── </a:t>
            </a:r>
            <a:r>
              <a:rPr lang="en-US" altLang="zh-TW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sicasm_package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├── </a:t>
            </a:r>
            <a:r>
              <a:rPr lang="en-US" altLang="zh-TW" sz="1800" b="0" i="0" u="none" strike="noStrike" dirty="0">
                <a:solidFill>
                  <a:srgbClr val="38761D"/>
                </a:solidFill>
                <a:effectLst/>
                <a:latin typeface="Arial" panose="020B0604020202020204" pitchFamily="34" charset="0"/>
              </a:rPr>
              <a:t>AssemblerDirectives.py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├── </a:t>
            </a:r>
            <a:r>
              <a:rPr lang="en-US" altLang="zh-TW" sz="1800" b="0" i="0" u="none" strike="noStrike" dirty="0">
                <a:solidFill>
                  <a:srgbClr val="38761D"/>
                </a:solidFill>
                <a:effectLst/>
                <a:latin typeface="Arial" panose="020B0604020202020204" pitchFamily="34" charset="0"/>
              </a:rPr>
              <a:t>OPTAB.py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├── </a:t>
            </a:r>
            <a:r>
              <a:rPr lang="en-US" altLang="zh-TW" sz="1800" b="0" i="0" u="none" strike="noStrike" dirty="0">
                <a:solidFill>
                  <a:srgbClr val="38761D"/>
                </a:solidFill>
                <a:effectLst/>
                <a:latin typeface="Arial" panose="020B0604020202020204" pitchFamily="34" charset="0"/>
              </a:rPr>
              <a:t>Register.py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├── </a:t>
            </a: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Error_Scan.py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├── </a:t>
            </a: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Pass1.py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├── </a:t>
            </a: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Pass2_1.py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├── </a:t>
            </a: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Pass2_2.py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├── __init__.py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└── __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pycache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__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grpSp>
        <p:nvGrpSpPr>
          <p:cNvPr id="17" name="组合 26">
            <a:extLst>
              <a:ext uri="{FF2B5EF4-FFF2-40B4-BE49-F238E27FC236}">
                <a16:creationId xmlns:a16="http://schemas.microsoft.com/office/drawing/2014/main" id="{A23FAE60-B448-626C-43DB-C5C06622F56A}"/>
              </a:ext>
            </a:extLst>
          </p:cNvPr>
          <p:cNvGrpSpPr/>
          <p:nvPr/>
        </p:nvGrpSpPr>
        <p:grpSpPr>
          <a:xfrm>
            <a:off x="1483527" y="3695735"/>
            <a:ext cx="3890565" cy="569304"/>
            <a:chOff x="6244105" y="2385568"/>
            <a:chExt cx="3342593" cy="47243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614942-5987-C890-BF9C-B1706247ACEE}"/>
                </a:ext>
              </a:extLst>
            </p:cNvPr>
            <p:cNvSpPr/>
            <p:nvPr/>
          </p:nvSpPr>
          <p:spPr>
            <a:xfrm>
              <a:off x="6244105" y="2385568"/>
              <a:ext cx="3221557" cy="472433"/>
            </a:xfrm>
            <a:prstGeom prst="rect">
              <a:avLst/>
            </a:prstGeom>
            <a:solidFill>
              <a:srgbClr val="DA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TextBox 32">
              <a:extLst>
                <a:ext uri="{FF2B5EF4-FFF2-40B4-BE49-F238E27FC236}">
                  <a16:creationId xmlns:a16="http://schemas.microsoft.com/office/drawing/2014/main" id="{CC386813-470E-413C-4C10-0B8AE5B9D4FA}"/>
                </a:ext>
              </a:extLst>
            </p:cNvPr>
            <p:cNvSpPr txBox="1"/>
            <p:nvPr/>
          </p:nvSpPr>
          <p:spPr>
            <a:xfrm>
              <a:off x="6297827" y="2468917"/>
              <a:ext cx="3288871" cy="287334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defTabSz="914273"/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所有</a:t>
              </a:r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module </a:t>
              </a: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包裝成一個</a:t>
              </a:r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package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72" name="组合 25">
            <a:extLst>
              <a:ext uri="{FF2B5EF4-FFF2-40B4-BE49-F238E27FC236}">
                <a16:creationId xmlns:a16="http://schemas.microsoft.com/office/drawing/2014/main" id="{36504783-268E-94F1-9CE9-AD6010BF7CA0}"/>
              </a:ext>
            </a:extLst>
          </p:cNvPr>
          <p:cNvGrpSpPr/>
          <p:nvPr/>
        </p:nvGrpSpPr>
        <p:grpSpPr>
          <a:xfrm>
            <a:off x="995379" y="1689108"/>
            <a:ext cx="3110878" cy="555781"/>
            <a:chOff x="6244102" y="1837778"/>
            <a:chExt cx="3867020" cy="472433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840F38C-7ACA-398D-28E4-E9251387852A}"/>
                </a:ext>
              </a:extLst>
            </p:cNvPr>
            <p:cNvSpPr/>
            <p:nvPr/>
          </p:nvSpPr>
          <p:spPr>
            <a:xfrm>
              <a:off x="6244102" y="1837778"/>
              <a:ext cx="3867020" cy="4724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77" name="TextBox 40">
              <a:extLst>
                <a:ext uri="{FF2B5EF4-FFF2-40B4-BE49-F238E27FC236}">
                  <a16:creationId xmlns:a16="http://schemas.microsoft.com/office/drawing/2014/main" id="{19F7B979-89BE-8634-2959-6CD11D46B6A6}"/>
                </a:ext>
              </a:extLst>
            </p:cNvPr>
            <p:cNvSpPr txBox="1"/>
            <p:nvPr/>
          </p:nvSpPr>
          <p:spPr>
            <a:xfrm>
              <a:off x="6297822" y="1921128"/>
              <a:ext cx="3580724" cy="320487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defTabSz="914273"/>
              <a:r>
                <a:rPr lang="zh-CN" altLang="en-US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為</a:t>
              </a:r>
              <a:r>
                <a:rPr lang="zh-TW" altLang="en-US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lang="en-US" altLang="zh-TW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T</a:t>
              </a:r>
              <a:r>
                <a:rPr lang="en-US" altLang="zh-CN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wo pass </a:t>
              </a:r>
              <a:r>
                <a:rPr lang="zh-CN" altLang="en-US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的組譯器</a:t>
              </a:r>
            </a:p>
          </p:txBody>
        </p:sp>
      </p:grpSp>
      <p:grpSp>
        <p:nvGrpSpPr>
          <p:cNvPr id="93" name="组合 25">
            <a:extLst>
              <a:ext uri="{FF2B5EF4-FFF2-40B4-BE49-F238E27FC236}">
                <a16:creationId xmlns:a16="http://schemas.microsoft.com/office/drawing/2014/main" id="{DCE406FF-D992-0CFE-8506-2352EDD3CF65}"/>
              </a:ext>
            </a:extLst>
          </p:cNvPr>
          <p:cNvGrpSpPr/>
          <p:nvPr/>
        </p:nvGrpSpPr>
        <p:grpSpPr>
          <a:xfrm>
            <a:off x="1007939" y="2392100"/>
            <a:ext cx="3566159" cy="555781"/>
            <a:chOff x="6244102" y="1837778"/>
            <a:chExt cx="3867020" cy="472433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89AD84FF-AF9E-56C7-48ED-8CF5C1B0519D}"/>
                </a:ext>
              </a:extLst>
            </p:cNvPr>
            <p:cNvSpPr/>
            <p:nvPr/>
          </p:nvSpPr>
          <p:spPr>
            <a:xfrm>
              <a:off x="6244102" y="1837778"/>
              <a:ext cx="3867020" cy="4724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7" name="TextBox 40">
              <a:extLst>
                <a:ext uri="{FF2B5EF4-FFF2-40B4-BE49-F238E27FC236}">
                  <a16:creationId xmlns:a16="http://schemas.microsoft.com/office/drawing/2014/main" id="{169C156E-F48A-254E-D0CD-19F6277DDA4D}"/>
                </a:ext>
              </a:extLst>
            </p:cNvPr>
            <p:cNvSpPr txBox="1"/>
            <p:nvPr/>
          </p:nvSpPr>
          <p:spPr>
            <a:xfrm>
              <a:off x="6297824" y="1921128"/>
              <a:ext cx="3623434" cy="320487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defTabSz="914273"/>
              <a:r>
                <a:rPr lang="zh-TW" altLang="en-US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組譯器使用</a:t>
              </a:r>
              <a:r>
                <a:rPr lang="en-US" altLang="zh-TW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Python </a:t>
              </a:r>
              <a:r>
                <a:rPr lang="zh-TW" altLang="en-US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撰寫</a:t>
              </a:r>
            </a:p>
          </p:txBody>
        </p:sp>
      </p:grpSp>
      <p:grpSp>
        <p:nvGrpSpPr>
          <p:cNvPr id="108" name="组合 26">
            <a:extLst>
              <a:ext uri="{FF2B5EF4-FFF2-40B4-BE49-F238E27FC236}">
                <a16:creationId xmlns:a16="http://schemas.microsoft.com/office/drawing/2014/main" id="{5E9C54AA-024F-EF01-8461-48EF20A50C46}"/>
              </a:ext>
            </a:extLst>
          </p:cNvPr>
          <p:cNvGrpSpPr/>
          <p:nvPr/>
        </p:nvGrpSpPr>
        <p:grpSpPr>
          <a:xfrm>
            <a:off x="1495287" y="3057968"/>
            <a:ext cx="3749686" cy="569304"/>
            <a:chOff x="6244105" y="2385568"/>
            <a:chExt cx="3362435" cy="472433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7CA2118E-2C06-73F6-71BA-C0E9E9E4884E}"/>
                </a:ext>
              </a:extLst>
            </p:cNvPr>
            <p:cNvSpPr/>
            <p:nvPr/>
          </p:nvSpPr>
          <p:spPr>
            <a:xfrm>
              <a:off x="6244105" y="2385568"/>
              <a:ext cx="3221557" cy="472433"/>
            </a:xfrm>
            <a:prstGeom prst="rect">
              <a:avLst/>
            </a:prstGeom>
            <a:solidFill>
              <a:srgbClr val="DA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0" name="TextBox 32">
              <a:extLst>
                <a:ext uri="{FF2B5EF4-FFF2-40B4-BE49-F238E27FC236}">
                  <a16:creationId xmlns:a16="http://schemas.microsoft.com/office/drawing/2014/main" id="{D2E617B0-CC1C-2511-E41F-75F1514A2D2C}"/>
                </a:ext>
              </a:extLst>
            </p:cNvPr>
            <p:cNvSpPr txBox="1"/>
            <p:nvPr/>
          </p:nvSpPr>
          <p:spPr>
            <a:xfrm>
              <a:off x="6297827" y="2468917"/>
              <a:ext cx="3308713" cy="287334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defTabSz="914273"/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每個組員的部分都寫成</a:t>
              </a:r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module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11" name="组合 26">
            <a:extLst>
              <a:ext uri="{FF2B5EF4-FFF2-40B4-BE49-F238E27FC236}">
                <a16:creationId xmlns:a16="http://schemas.microsoft.com/office/drawing/2014/main" id="{01B13577-DFAF-47F3-A44F-A1058420C5BA}"/>
              </a:ext>
            </a:extLst>
          </p:cNvPr>
          <p:cNvGrpSpPr/>
          <p:nvPr/>
        </p:nvGrpSpPr>
        <p:grpSpPr>
          <a:xfrm>
            <a:off x="1495287" y="4353708"/>
            <a:ext cx="3362435" cy="569304"/>
            <a:chOff x="6244105" y="2385568"/>
            <a:chExt cx="3362435" cy="472433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FE17790-F60B-848D-6D8D-DC09BE6314C1}"/>
                </a:ext>
              </a:extLst>
            </p:cNvPr>
            <p:cNvSpPr/>
            <p:nvPr/>
          </p:nvSpPr>
          <p:spPr>
            <a:xfrm>
              <a:off x="6244105" y="2385568"/>
              <a:ext cx="3221557" cy="472433"/>
            </a:xfrm>
            <a:prstGeom prst="rect">
              <a:avLst/>
            </a:prstGeom>
            <a:solidFill>
              <a:srgbClr val="DA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3" name="TextBox 32">
              <a:extLst>
                <a:ext uri="{FF2B5EF4-FFF2-40B4-BE49-F238E27FC236}">
                  <a16:creationId xmlns:a16="http://schemas.microsoft.com/office/drawing/2014/main" id="{503A84AA-1178-E5C7-DC58-EC4DC01B15FE}"/>
                </a:ext>
              </a:extLst>
            </p:cNvPr>
            <p:cNvSpPr txBox="1"/>
            <p:nvPr/>
          </p:nvSpPr>
          <p:spPr>
            <a:xfrm>
              <a:off x="6297827" y="2468917"/>
              <a:ext cx="3308713" cy="287334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defTabSz="914273"/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主程式再去</a:t>
              </a:r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import package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17" name="组合 25">
            <a:extLst>
              <a:ext uri="{FF2B5EF4-FFF2-40B4-BE49-F238E27FC236}">
                <a16:creationId xmlns:a16="http://schemas.microsoft.com/office/drawing/2014/main" id="{13B9C17F-5896-9720-5F53-C4099FAA745E}"/>
              </a:ext>
            </a:extLst>
          </p:cNvPr>
          <p:cNvGrpSpPr/>
          <p:nvPr/>
        </p:nvGrpSpPr>
        <p:grpSpPr>
          <a:xfrm>
            <a:off x="1007939" y="5088552"/>
            <a:ext cx="5412498" cy="555781"/>
            <a:chOff x="6244102" y="1837778"/>
            <a:chExt cx="3867020" cy="472433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F746978D-EF47-1637-B3AB-A09430E1E805}"/>
                </a:ext>
              </a:extLst>
            </p:cNvPr>
            <p:cNvSpPr/>
            <p:nvPr/>
          </p:nvSpPr>
          <p:spPr>
            <a:xfrm>
              <a:off x="6244102" y="1837778"/>
              <a:ext cx="3867020" cy="4724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9" name="TextBox 40">
              <a:extLst>
                <a:ext uri="{FF2B5EF4-FFF2-40B4-BE49-F238E27FC236}">
                  <a16:creationId xmlns:a16="http://schemas.microsoft.com/office/drawing/2014/main" id="{A6D8E257-98FE-F8C8-D77A-CDA5EC2F59A7}"/>
                </a:ext>
              </a:extLst>
            </p:cNvPr>
            <p:cNvSpPr txBox="1"/>
            <p:nvPr/>
          </p:nvSpPr>
          <p:spPr>
            <a:xfrm>
              <a:off x="6297823" y="1921128"/>
              <a:ext cx="3710984" cy="320487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defTabSz="914273"/>
              <a:r>
                <a:rPr lang="en-US" altLang="zh-TW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Loader</a:t>
              </a:r>
              <a:r>
                <a:rPr lang="zh-TW" altLang="en-US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使用 </a:t>
              </a:r>
              <a:r>
                <a:rPr lang="en-US" altLang="zh-TW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C++</a:t>
              </a:r>
              <a:r>
                <a:rPr lang="zh-TW" altLang="en-US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撰寫，用 </a:t>
              </a:r>
              <a:r>
                <a:rPr lang="en-US" altLang="zh-TW" sz="20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GDB demo</a:t>
              </a:r>
              <a:endParaRPr lang="zh-TW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9EA003-08FE-1D0A-8221-C6372EE0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0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流程圖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D78D22-8243-818A-3F5A-E8D61671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0" y="-1872504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Pass 2-1</a:t>
            </a: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2040560" y="1325730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handle_directive</a:t>
            </a:r>
            <a:endParaRPr 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2" y="1324406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handle_OP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816625" y="1324405"/>
            <a:ext cx="2319314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handle_comment</a:t>
            </a:r>
            <a:endParaRPr lang="en-US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1932932" y="2966362"/>
            <a:ext cx="2337177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compute_expression</a:t>
            </a:r>
            <a:endParaRPr lang="en-US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654094" y="2966362"/>
            <a:ext cx="2742635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compute_opcode_ni_hex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915322" y="2966362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compute_disp_hex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523464" y="7773144"/>
            <a:ext cx="3003892" cy="640471"/>
          </a:xfrm>
          <a:prstGeom prst="roundRect">
            <a:avLst>
              <a:gd name="adj" fmla="val 7770"/>
            </a:avLst>
          </a:prstGeom>
          <a:solidFill>
            <a:srgbClr val="C5636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compute_negative_hex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cxnSp>
        <p:nvCxnSpPr>
          <p:cNvPr id="52" name="直線接點 51"/>
          <p:cNvCxnSpPr>
            <a:stCxn id="16" idx="2"/>
            <a:endCxn id="19" idx="0"/>
          </p:cNvCxnSpPr>
          <p:nvPr/>
        </p:nvCxnSpPr>
        <p:spPr>
          <a:xfrm>
            <a:off x="3101521" y="1966201"/>
            <a:ext cx="0" cy="1000161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3" idx="2"/>
          </p:cNvCxnSpPr>
          <p:nvPr/>
        </p:nvCxnSpPr>
        <p:spPr>
          <a:xfrm flipH="1">
            <a:off x="3101521" y="-1232033"/>
            <a:ext cx="2923890" cy="658959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3" idx="2"/>
          </p:cNvCxnSpPr>
          <p:nvPr/>
        </p:nvCxnSpPr>
        <p:spPr>
          <a:xfrm>
            <a:off x="6025411" y="-1232033"/>
            <a:ext cx="2" cy="65763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13" idx="2"/>
          </p:cNvCxnSpPr>
          <p:nvPr/>
        </p:nvCxnSpPr>
        <p:spPr>
          <a:xfrm>
            <a:off x="6025411" y="-1232033"/>
            <a:ext cx="2950871" cy="657634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17" idx="2"/>
            <a:endCxn id="19" idx="0"/>
          </p:cNvCxnSpPr>
          <p:nvPr/>
        </p:nvCxnSpPr>
        <p:spPr>
          <a:xfrm flipH="1">
            <a:off x="3101521" y="1964877"/>
            <a:ext cx="2923892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17" idx="2"/>
            <a:endCxn id="20" idx="0"/>
          </p:cNvCxnSpPr>
          <p:nvPr/>
        </p:nvCxnSpPr>
        <p:spPr>
          <a:xfrm flipH="1">
            <a:off x="6025412" y="1964877"/>
            <a:ext cx="1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7" idx="2"/>
            <a:endCxn id="21" idx="0"/>
          </p:cNvCxnSpPr>
          <p:nvPr/>
        </p:nvCxnSpPr>
        <p:spPr>
          <a:xfrm>
            <a:off x="6025413" y="1964877"/>
            <a:ext cx="2950870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22" idx="1"/>
          </p:cNvCxnSpPr>
          <p:nvPr/>
        </p:nvCxnSpPr>
        <p:spPr>
          <a:xfrm>
            <a:off x="3101521" y="7365572"/>
            <a:ext cx="1421943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endCxn id="22" idx="3"/>
          </p:cNvCxnSpPr>
          <p:nvPr/>
        </p:nvCxnSpPr>
        <p:spPr>
          <a:xfrm flipH="1">
            <a:off x="7527356" y="7365572"/>
            <a:ext cx="1448927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7" name="文字方塊 12306"/>
          <p:cNvSpPr txBox="1"/>
          <p:nvPr/>
        </p:nvSpPr>
        <p:spPr>
          <a:xfrm>
            <a:off x="7086371" y="-1583366"/>
            <a:ext cx="2533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每讀一行</a:t>
            </a:r>
            <a:r>
              <a:rPr lang="en-US" altLang="zh-TW" sz="1600" dirty="0"/>
              <a:t>Intermediate File</a:t>
            </a:r>
            <a:endParaRPr lang="zh-TW" altLang="en-US" sz="1600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E5582253-BFBB-659E-469B-A70FF4B7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22" y="4125914"/>
            <a:ext cx="3526595" cy="14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8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流程圖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D78D22-8243-818A-3F5A-E8D61671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0" y="-1872504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Pass 2-1</a:t>
            </a: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2040559" y="1324082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handle_directive</a:t>
            </a:r>
            <a:endParaRPr 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1" y="1322758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handle_OP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816624" y="1322757"/>
            <a:ext cx="2319314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handle_comment</a:t>
            </a:r>
            <a:endParaRPr lang="en-US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1932931" y="2964714"/>
            <a:ext cx="2337177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compute_expression</a:t>
            </a:r>
            <a:endParaRPr lang="en-US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654093" y="2964714"/>
            <a:ext cx="2742635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compute_opcode_ni_hex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915321" y="2964714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compute_disp_hex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523464" y="7773144"/>
            <a:ext cx="3003892" cy="640471"/>
          </a:xfrm>
          <a:prstGeom prst="roundRect">
            <a:avLst>
              <a:gd name="adj" fmla="val 7770"/>
            </a:avLst>
          </a:prstGeom>
          <a:solidFill>
            <a:srgbClr val="C5636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compute_negative_hex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cxnSp>
        <p:nvCxnSpPr>
          <p:cNvPr id="52" name="直線接點 51"/>
          <p:cNvCxnSpPr>
            <a:stCxn id="16" idx="2"/>
            <a:endCxn id="19" idx="0"/>
          </p:cNvCxnSpPr>
          <p:nvPr/>
        </p:nvCxnSpPr>
        <p:spPr>
          <a:xfrm>
            <a:off x="3101520" y="1964553"/>
            <a:ext cx="0" cy="1000161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3" idx="2"/>
          </p:cNvCxnSpPr>
          <p:nvPr/>
        </p:nvCxnSpPr>
        <p:spPr>
          <a:xfrm flipH="1">
            <a:off x="3101521" y="-1232033"/>
            <a:ext cx="2923890" cy="658959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3" idx="2"/>
          </p:cNvCxnSpPr>
          <p:nvPr/>
        </p:nvCxnSpPr>
        <p:spPr>
          <a:xfrm>
            <a:off x="6025411" y="-1232033"/>
            <a:ext cx="2" cy="65763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13" idx="2"/>
          </p:cNvCxnSpPr>
          <p:nvPr/>
        </p:nvCxnSpPr>
        <p:spPr>
          <a:xfrm>
            <a:off x="6025411" y="-1232033"/>
            <a:ext cx="2950871" cy="657634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17" idx="2"/>
            <a:endCxn id="19" idx="0"/>
          </p:cNvCxnSpPr>
          <p:nvPr/>
        </p:nvCxnSpPr>
        <p:spPr>
          <a:xfrm flipH="1">
            <a:off x="3101520" y="1963229"/>
            <a:ext cx="2923892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17" idx="2"/>
            <a:endCxn id="20" idx="0"/>
          </p:cNvCxnSpPr>
          <p:nvPr/>
        </p:nvCxnSpPr>
        <p:spPr>
          <a:xfrm flipH="1">
            <a:off x="6025411" y="1963229"/>
            <a:ext cx="1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7" idx="2"/>
            <a:endCxn id="21" idx="0"/>
          </p:cNvCxnSpPr>
          <p:nvPr/>
        </p:nvCxnSpPr>
        <p:spPr>
          <a:xfrm>
            <a:off x="6025412" y="1963229"/>
            <a:ext cx="2950870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22" idx="1"/>
          </p:cNvCxnSpPr>
          <p:nvPr/>
        </p:nvCxnSpPr>
        <p:spPr>
          <a:xfrm>
            <a:off x="3101521" y="7365572"/>
            <a:ext cx="1421943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endCxn id="22" idx="3"/>
          </p:cNvCxnSpPr>
          <p:nvPr/>
        </p:nvCxnSpPr>
        <p:spPr>
          <a:xfrm flipH="1">
            <a:off x="7527356" y="7365572"/>
            <a:ext cx="1448927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7" name="文字方塊 12306"/>
          <p:cNvSpPr txBox="1"/>
          <p:nvPr/>
        </p:nvSpPr>
        <p:spPr>
          <a:xfrm>
            <a:off x="7086371" y="-1583366"/>
            <a:ext cx="2533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每讀一行</a:t>
            </a:r>
            <a:r>
              <a:rPr lang="en-US" altLang="zh-TW" sz="1600" dirty="0"/>
              <a:t>Intermediate File</a:t>
            </a:r>
            <a:endParaRPr lang="zh-TW" altLang="en-US" sz="1600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76953417-9CF2-4467-319E-168826627A50}"/>
              </a:ext>
            </a:extLst>
          </p:cNvPr>
          <p:cNvGrpSpPr/>
          <p:nvPr/>
        </p:nvGrpSpPr>
        <p:grpSpPr>
          <a:xfrm>
            <a:off x="3812492" y="4332993"/>
            <a:ext cx="4821900" cy="1228705"/>
            <a:chOff x="6285617" y="4171491"/>
            <a:chExt cx="5366500" cy="1367479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1173A157-65D7-E4D9-FC29-669204A55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617" y="4171491"/>
              <a:ext cx="5366500" cy="1367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: 圓角 18">
              <a:extLst>
                <a:ext uri="{FF2B5EF4-FFF2-40B4-BE49-F238E27FC236}">
                  <a16:creationId xmlns:a16="http://schemas.microsoft.com/office/drawing/2014/main" id="{9A6AC242-52E3-546A-2C10-964CD4B3A94A}"/>
                </a:ext>
              </a:extLst>
            </p:cNvPr>
            <p:cNvSpPr/>
            <p:nvPr/>
          </p:nvSpPr>
          <p:spPr>
            <a:xfrm>
              <a:off x="6552747" y="4297767"/>
              <a:ext cx="1388432" cy="87915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903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流程圖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D78D22-8243-818A-3F5A-E8D61671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0" y="-1872504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Pass 2-1</a:t>
            </a: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2040560" y="1325730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handle_directive</a:t>
            </a:r>
            <a:endParaRPr 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2" y="1324406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handle_OP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816625" y="1324405"/>
            <a:ext cx="2319314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handle_comment</a:t>
            </a:r>
            <a:endParaRPr lang="en-US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1932932" y="2966362"/>
            <a:ext cx="2337177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compute_expression</a:t>
            </a:r>
            <a:endParaRPr lang="en-US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654094" y="2966362"/>
            <a:ext cx="2742635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compute_opcode_ni_hex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915322" y="2966362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compute_disp_hex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523464" y="7773144"/>
            <a:ext cx="3003892" cy="640471"/>
          </a:xfrm>
          <a:prstGeom prst="roundRect">
            <a:avLst>
              <a:gd name="adj" fmla="val 7770"/>
            </a:avLst>
          </a:prstGeom>
          <a:solidFill>
            <a:srgbClr val="C5636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compute_negative_hex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cxnSp>
        <p:nvCxnSpPr>
          <p:cNvPr id="52" name="直線接點 51"/>
          <p:cNvCxnSpPr>
            <a:stCxn id="16" idx="2"/>
            <a:endCxn id="19" idx="0"/>
          </p:cNvCxnSpPr>
          <p:nvPr/>
        </p:nvCxnSpPr>
        <p:spPr>
          <a:xfrm>
            <a:off x="3101521" y="1966201"/>
            <a:ext cx="0" cy="1000161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3" idx="2"/>
          </p:cNvCxnSpPr>
          <p:nvPr/>
        </p:nvCxnSpPr>
        <p:spPr>
          <a:xfrm flipH="1">
            <a:off x="3101521" y="-1232033"/>
            <a:ext cx="2923890" cy="658959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3" idx="2"/>
          </p:cNvCxnSpPr>
          <p:nvPr/>
        </p:nvCxnSpPr>
        <p:spPr>
          <a:xfrm>
            <a:off x="6025411" y="-1232033"/>
            <a:ext cx="2" cy="65763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13" idx="2"/>
          </p:cNvCxnSpPr>
          <p:nvPr/>
        </p:nvCxnSpPr>
        <p:spPr>
          <a:xfrm>
            <a:off x="6025411" y="-1232033"/>
            <a:ext cx="2950871" cy="657634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17" idx="2"/>
            <a:endCxn id="19" idx="0"/>
          </p:cNvCxnSpPr>
          <p:nvPr/>
        </p:nvCxnSpPr>
        <p:spPr>
          <a:xfrm flipH="1">
            <a:off x="3101521" y="1964877"/>
            <a:ext cx="2923892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17" idx="2"/>
            <a:endCxn id="20" idx="0"/>
          </p:cNvCxnSpPr>
          <p:nvPr/>
        </p:nvCxnSpPr>
        <p:spPr>
          <a:xfrm flipH="1">
            <a:off x="6025412" y="1964877"/>
            <a:ext cx="1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7" idx="2"/>
            <a:endCxn id="21" idx="0"/>
          </p:cNvCxnSpPr>
          <p:nvPr/>
        </p:nvCxnSpPr>
        <p:spPr>
          <a:xfrm>
            <a:off x="6025413" y="1964877"/>
            <a:ext cx="2950870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22" idx="1"/>
          </p:cNvCxnSpPr>
          <p:nvPr/>
        </p:nvCxnSpPr>
        <p:spPr>
          <a:xfrm>
            <a:off x="3101521" y="7365572"/>
            <a:ext cx="1421943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endCxn id="22" idx="3"/>
          </p:cNvCxnSpPr>
          <p:nvPr/>
        </p:nvCxnSpPr>
        <p:spPr>
          <a:xfrm flipH="1">
            <a:off x="7527356" y="7365572"/>
            <a:ext cx="1448927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7" name="文字方塊 12306"/>
          <p:cNvSpPr txBox="1"/>
          <p:nvPr/>
        </p:nvSpPr>
        <p:spPr>
          <a:xfrm>
            <a:off x="7086371" y="-1583366"/>
            <a:ext cx="2533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每讀一行</a:t>
            </a:r>
            <a:r>
              <a:rPr lang="en-US" altLang="zh-TW" sz="1600" dirty="0"/>
              <a:t>Intermediate File</a:t>
            </a:r>
            <a:endParaRPr lang="zh-TW" altLang="en-US" sz="1600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327CDB0D-7ABA-A300-C9B7-611A53F9F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59" y="3967210"/>
            <a:ext cx="3948260" cy="83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>
            <a:extLst>
              <a:ext uri="{FF2B5EF4-FFF2-40B4-BE49-F238E27FC236}">
                <a16:creationId xmlns:a16="http://schemas.microsoft.com/office/drawing/2014/main" id="{49FCC708-31A0-FD61-EAE6-1CAE9AECD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69" y="4922122"/>
            <a:ext cx="9683750" cy="84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流程圖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D78D22-8243-818A-3F5A-E8D61671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0" y="-3188373"/>
            <a:ext cx="2121921" cy="640471"/>
          </a:xfrm>
          <a:prstGeom prst="roundRect">
            <a:avLst>
              <a:gd name="adj" fmla="val 777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Pass 2-1</a:t>
            </a: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2040560" y="-1888943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handle_directive</a:t>
            </a:r>
            <a:endParaRPr 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964452" y="-1890267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handle_op</a:t>
            </a:r>
            <a:endParaRPr lang="en-US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816625" y="-1890268"/>
            <a:ext cx="2319314" cy="640471"/>
          </a:xfrm>
          <a:prstGeom prst="roundRect">
            <a:avLst>
              <a:gd name="adj" fmla="val 7770"/>
            </a:avLst>
          </a:prstGeom>
          <a:solidFill>
            <a:srgbClr val="6387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handle_comment</a:t>
            </a:r>
            <a:endParaRPr lang="en-US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1932932" y="1576350"/>
            <a:ext cx="2337177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compute_expression</a:t>
            </a:r>
            <a:endParaRPr lang="en-US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654094" y="1576350"/>
            <a:ext cx="2742635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compute_opcode_ni_hex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7915322" y="1576350"/>
            <a:ext cx="2121921" cy="640471"/>
          </a:xfrm>
          <a:prstGeom prst="roundRect">
            <a:avLst>
              <a:gd name="adj" fmla="val 7770"/>
            </a:avLst>
          </a:prstGeom>
          <a:solidFill>
            <a:srgbClr val="7A6A9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16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compute_disp_hex</a:t>
            </a:r>
            <a:endParaRPr lang="en-US" altLang="zh-TW" sz="16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4523464" y="2624393"/>
            <a:ext cx="3003892" cy="640471"/>
          </a:xfrm>
          <a:prstGeom prst="roundRect">
            <a:avLst>
              <a:gd name="adj" fmla="val 7770"/>
            </a:avLst>
          </a:prstGeom>
          <a:solidFill>
            <a:srgbClr val="C5636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r>
              <a:rPr lang="en-US" altLang="zh-TW" sz="2000" kern="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compute_negative_hex</a:t>
            </a:r>
            <a:endParaRPr lang="en-US" altLang="zh-TW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cxnSp>
        <p:nvCxnSpPr>
          <p:cNvPr id="52" name="直線接點 51"/>
          <p:cNvCxnSpPr>
            <a:stCxn id="16" idx="2"/>
          </p:cNvCxnSpPr>
          <p:nvPr/>
        </p:nvCxnSpPr>
        <p:spPr>
          <a:xfrm>
            <a:off x="3101521" y="-1248472"/>
            <a:ext cx="0" cy="1000161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3" idx="2"/>
            <a:endCxn id="16" idx="0"/>
          </p:cNvCxnSpPr>
          <p:nvPr/>
        </p:nvCxnSpPr>
        <p:spPr>
          <a:xfrm flipH="1">
            <a:off x="3101521" y="-2547902"/>
            <a:ext cx="2923890" cy="658959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3" idx="2"/>
            <a:endCxn id="17" idx="0"/>
          </p:cNvCxnSpPr>
          <p:nvPr/>
        </p:nvCxnSpPr>
        <p:spPr>
          <a:xfrm>
            <a:off x="6025411" y="-2547902"/>
            <a:ext cx="2" cy="65763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13" idx="2"/>
            <a:endCxn id="18" idx="0"/>
          </p:cNvCxnSpPr>
          <p:nvPr/>
        </p:nvCxnSpPr>
        <p:spPr>
          <a:xfrm>
            <a:off x="6025411" y="-2547902"/>
            <a:ext cx="2950871" cy="657634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17" idx="2"/>
          </p:cNvCxnSpPr>
          <p:nvPr/>
        </p:nvCxnSpPr>
        <p:spPr>
          <a:xfrm flipH="1">
            <a:off x="3101521" y="-1249796"/>
            <a:ext cx="2923892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17" idx="2"/>
          </p:cNvCxnSpPr>
          <p:nvPr/>
        </p:nvCxnSpPr>
        <p:spPr>
          <a:xfrm flipH="1">
            <a:off x="6025412" y="-1249796"/>
            <a:ext cx="1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7" idx="2"/>
          </p:cNvCxnSpPr>
          <p:nvPr/>
        </p:nvCxnSpPr>
        <p:spPr>
          <a:xfrm>
            <a:off x="6025413" y="-1249796"/>
            <a:ext cx="2950870" cy="1001485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19" idx="2"/>
            <a:endCxn id="22" idx="1"/>
          </p:cNvCxnSpPr>
          <p:nvPr/>
        </p:nvCxnSpPr>
        <p:spPr>
          <a:xfrm>
            <a:off x="3101521" y="2216821"/>
            <a:ext cx="1421943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21" idx="2"/>
            <a:endCxn id="22" idx="3"/>
          </p:cNvCxnSpPr>
          <p:nvPr/>
        </p:nvCxnSpPr>
        <p:spPr>
          <a:xfrm flipH="1">
            <a:off x="7527356" y="2216821"/>
            <a:ext cx="1448927" cy="727808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7" name="文字方塊 12306"/>
          <p:cNvSpPr txBox="1"/>
          <p:nvPr/>
        </p:nvSpPr>
        <p:spPr>
          <a:xfrm>
            <a:off x="7086371" y="-2899235"/>
            <a:ext cx="2533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每讀一行</a:t>
            </a:r>
            <a:r>
              <a:rPr lang="en-US" altLang="zh-TW" sz="1600" dirty="0"/>
              <a:t>Intermediate File</a:t>
            </a:r>
            <a:endParaRPr lang="zh-TW" altLang="en-US" sz="16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0415ED3-867F-D900-05F3-360A198B5834}"/>
              </a:ext>
            </a:extLst>
          </p:cNvPr>
          <p:cNvSpPr txBox="1"/>
          <p:nvPr/>
        </p:nvSpPr>
        <p:spPr>
          <a:xfrm>
            <a:off x="4572929" y="4069637"/>
            <a:ext cx="2904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>
                <a:solidFill>
                  <a:srgbClr val="2B6334"/>
                </a:solidFill>
              </a:rPr>
              <a:t>-5 </a:t>
            </a:r>
            <a:r>
              <a:rPr kumimoji="1" lang="en-US" altLang="zh-TW" sz="4800" dirty="0"/>
              <a:t>=&gt; </a:t>
            </a:r>
            <a:r>
              <a:rPr kumimoji="1" lang="en-US" altLang="zh-TW" sz="4800" dirty="0">
                <a:solidFill>
                  <a:srgbClr val="76502E"/>
                </a:solidFill>
              </a:rPr>
              <a:t>FFB</a:t>
            </a:r>
            <a:endParaRPr kumimoji="1" lang="zh-TW" altLang="en-US" sz="4800" dirty="0">
              <a:solidFill>
                <a:srgbClr val="7650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45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2-2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9E8EBFBD-789B-52F8-C129-7CEA6A1DF97D}"/>
              </a:ext>
            </a:extLst>
          </p:cNvPr>
          <p:cNvSpPr/>
          <p:nvPr/>
        </p:nvSpPr>
        <p:spPr>
          <a:xfrm>
            <a:off x="752935" y="1734738"/>
            <a:ext cx="2232246" cy="3264636"/>
          </a:xfrm>
          <a:prstGeom prst="roundRect">
            <a:avLst>
              <a:gd name="adj" fmla="val 777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13BBA8E7-2ED8-541D-EA8D-E2EE0B53C3C4}"/>
              </a:ext>
            </a:extLst>
          </p:cNvPr>
          <p:cNvSpPr/>
          <p:nvPr/>
        </p:nvSpPr>
        <p:spPr>
          <a:xfrm>
            <a:off x="752935" y="1734738"/>
            <a:ext cx="2232246" cy="1679855"/>
          </a:xfrm>
          <a:prstGeom prst="roundRect">
            <a:avLst>
              <a:gd name="adj" fmla="val 7770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FCB66043-C63D-957E-CBE6-BF954EA75DB6}"/>
              </a:ext>
            </a:extLst>
          </p:cNvPr>
          <p:cNvSpPr txBox="1"/>
          <p:nvPr/>
        </p:nvSpPr>
        <p:spPr>
          <a:xfrm>
            <a:off x="1280326" y="2924379"/>
            <a:ext cx="11969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599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輸入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7AD27BD-CDC0-9199-D21A-43F6B76E7C32}"/>
              </a:ext>
            </a:extLst>
          </p:cNvPr>
          <p:cNvSpPr/>
          <p:nvPr/>
        </p:nvSpPr>
        <p:spPr>
          <a:xfrm>
            <a:off x="3154905" y="1734739"/>
            <a:ext cx="2121921" cy="3264636"/>
          </a:xfrm>
          <a:prstGeom prst="roundRect">
            <a:avLst>
              <a:gd name="adj" fmla="val 777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3A06E4B6-4C6E-8580-F0B3-B53FA5220774}"/>
              </a:ext>
            </a:extLst>
          </p:cNvPr>
          <p:cNvSpPr/>
          <p:nvPr/>
        </p:nvSpPr>
        <p:spPr>
          <a:xfrm>
            <a:off x="3154905" y="1734739"/>
            <a:ext cx="2121921" cy="1679855"/>
          </a:xfrm>
          <a:prstGeom prst="roundRect">
            <a:avLst>
              <a:gd name="adj" fmla="val 7770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6630">
              <a:defRPr/>
            </a:pPr>
            <a:endParaRPr lang="en-US" sz="319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C16C6DFC-6FB2-FEAE-53C0-A3FEFD29D313}"/>
              </a:ext>
            </a:extLst>
          </p:cNvPr>
          <p:cNvSpPr txBox="1"/>
          <p:nvPr/>
        </p:nvSpPr>
        <p:spPr>
          <a:xfrm>
            <a:off x="3752843" y="2942729"/>
            <a:ext cx="85238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599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輸</a:t>
            </a: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出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8FDBA8-900B-8798-A7E7-0FFCF62C4633}"/>
              </a:ext>
            </a:extLst>
          </p:cNvPr>
          <p:cNvSpPr/>
          <p:nvPr/>
        </p:nvSpPr>
        <p:spPr>
          <a:xfrm>
            <a:off x="840673" y="3665552"/>
            <a:ext cx="2076284" cy="119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SYMTAB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Intermediate file2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Program name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17A6F1B-3A7B-2422-80BF-D2C791C1D8D1}"/>
              </a:ext>
            </a:extLst>
          </p:cNvPr>
          <p:cNvSpPr txBox="1"/>
          <p:nvPr/>
        </p:nvSpPr>
        <p:spPr>
          <a:xfrm flipH="1">
            <a:off x="3494353" y="4068372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Roboto Black" charset="0"/>
                <a:sym typeface="Source Han Serif SC" panose="02020400000000000000" pitchFamily="18" charset="-122"/>
              </a:rPr>
              <a:t>Object file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Roboto Black" charset="0"/>
              <a:sym typeface="Source Han Serif SC" panose="02020400000000000000" pitchFamily="18" charset="-122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A687ED5-CD17-FA30-6682-12EEFA1F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1" y="2228997"/>
            <a:ext cx="6369871" cy="252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0A486E8-59F2-E02C-66BA-1CA0B319E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BBFAAC4-1595-05A5-DF05-04B6E5DC810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67" y="2003350"/>
            <a:ext cx="655464" cy="65546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F417368-6103-4B3E-3BED-79E3E18CBC3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99" y="1972233"/>
            <a:ext cx="734950" cy="7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9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2-2 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程式執行流程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55CF17E-2B0D-6D3B-E6CC-41ED19AB6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0" y="934789"/>
            <a:ext cx="4692148" cy="51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ABF567-3465-DE84-89A1-FF241426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2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2-2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程式架構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B5F1422-9CD1-02B8-F556-4BCC0C3C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135" y="1014190"/>
            <a:ext cx="6106557" cy="49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E0BE2B-B7CC-3FE8-A302-6CE64B148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94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2-2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函式簡述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1">
            <a:extLst>
              <a:ext uri="{FF2B5EF4-FFF2-40B4-BE49-F238E27FC236}">
                <a16:creationId xmlns:a16="http://schemas.microsoft.com/office/drawing/2014/main" id="{0ABD8BF0-C6BC-E9CA-5252-74675D6A38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19669" y="1826395"/>
            <a:ext cx="8552661" cy="87830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目的：建立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symbol type table</a:t>
            </a:r>
            <a:endParaRPr lang="en-US" altLang="zh-TW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把所有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symbol 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type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初始化為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'R'</a:t>
            </a:r>
            <a:endParaRPr lang="en-US" altLang="zh-TW" sz="2000" b="0" i="0" u="none" strike="noStrike" dirty="0">
              <a:solidFill>
                <a:srgbClr val="26262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组合 29">
            <a:extLst>
              <a:ext uri="{FF2B5EF4-FFF2-40B4-BE49-F238E27FC236}">
                <a16:creationId xmlns:a16="http://schemas.microsoft.com/office/drawing/2014/main" id="{8FC5D3F5-8AC1-C90F-94AE-4D57BB9544B9}"/>
              </a:ext>
            </a:extLst>
          </p:cNvPr>
          <p:cNvGrpSpPr/>
          <p:nvPr/>
        </p:nvGrpSpPr>
        <p:grpSpPr>
          <a:xfrm>
            <a:off x="1819669" y="1217596"/>
            <a:ext cx="8552661" cy="503686"/>
            <a:chOff x="3237545" y="4561747"/>
            <a:chExt cx="1146960" cy="1146960"/>
          </a:xfrm>
        </p:grpSpPr>
        <p:sp>
          <p:nvSpPr>
            <p:cNvPr id="9" name="圆角矩形 30">
              <a:extLst>
                <a:ext uri="{FF2B5EF4-FFF2-40B4-BE49-F238E27FC236}">
                  <a16:creationId xmlns:a16="http://schemas.microsoft.com/office/drawing/2014/main" id="{E2184488-DF80-43A0-729D-8BD466873967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2" name="圆角矩形 31">
              <a:extLst>
                <a:ext uri="{FF2B5EF4-FFF2-40B4-BE49-F238E27FC236}">
                  <a16:creationId xmlns:a16="http://schemas.microsoft.com/office/drawing/2014/main" id="{D8C4D4FA-E6C3-C496-2657-50C953B89488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build_SymbolTypeTable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(SYMTAB)</a:t>
              </a:r>
            </a:p>
          </p:txBody>
        </p:sp>
      </p:grpSp>
      <p:sp>
        <p:nvSpPr>
          <p:cNvPr id="13" name="文本1">
            <a:extLst>
              <a:ext uri="{FF2B5EF4-FFF2-40B4-BE49-F238E27FC236}">
                <a16:creationId xmlns:a16="http://schemas.microsoft.com/office/drawing/2014/main" id="{16F80F8A-17B7-4FBF-459E-E2CA2C5FAB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19669" y="3696674"/>
            <a:ext cx="8552661" cy="222286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目的：取得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expression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type</a:t>
            </a: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expression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symbol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constant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更換成各自對應到的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type</a:t>
            </a:r>
          </a:p>
          <a:p>
            <a:pPr marL="1200150" lvl="1" indent="-2857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Relative   → 1</a:t>
            </a: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00150" lvl="1" indent="-2857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Absolute → 0</a:t>
            </a: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回傳一個整數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代表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expression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type)</a:t>
            </a:r>
          </a:p>
        </p:txBody>
      </p:sp>
      <p:grpSp>
        <p:nvGrpSpPr>
          <p:cNvPr id="16" name="组合 29">
            <a:extLst>
              <a:ext uri="{FF2B5EF4-FFF2-40B4-BE49-F238E27FC236}">
                <a16:creationId xmlns:a16="http://schemas.microsoft.com/office/drawing/2014/main" id="{FBB06D4A-1437-FB34-89C1-9559BE3EF25D}"/>
              </a:ext>
            </a:extLst>
          </p:cNvPr>
          <p:cNvGrpSpPr/>
          <p:nvPr/>
        </p:nvGrpSpPr>
        <p:grpSpPr>
          <a:xfrm>
            <a:off x="1819669" y="3087875"/>
            <a:ext cx="8552661" cy="503686"/>
            <a:chOff x="3237545" y="4561747"/>
            <a:chExt cx="1146960" cy="1146960"/>
          </a:xfrm>
        </p:grpSpPr>
        <p:sp>
          <p:nvSpPr>
            <p:cNvPr id="17" name="圆角矩形 30">
              <a:extLst>
                <a:ext uri="{FF2B5EF4-FFF2-40B4-BE49-F238E27FC236}">
                  <a16:creationId xmlns:a16="http://schemas.microsoft.com/office/drawing/2014/main" id="{5E8A3590-0640-1730-5A44-4E2DF099A3DF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圆角矩形 31">
              <a:extLst>
                <a:ext uri="{FF2B5EF4-FFF2-40B4-BE49-F238E27FC236}">
                  <a16:creationId xmlns:a16="http://schemas.microsoft.com/office/drawing/2014/main" id="{4327C4BB-D530-95F0-1761-0DCA26898467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get_expression_type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(expression)</a:t>
              </a:r>
            </a:p>
          </p:txBody>
        </p:sp>
      </p:grpSp>
      <p:grpSp>
        <p:nvGrpSpPr>
          <p:cNvPr id="21" name="组合 26">
            <a:extLst>
              <a:ext uri="{FF2B5EF4-FFF2-40B4-BE49-F238E27FC236}">
                <a16:creationId xmlns:a16="http://schemas.microsoft.com/office/drawing/2014/main" id="{DDBBA3AD-4062-CEB2-013B-74580CABFC46}"/>
              </a:ext>
            </a:extLst>
          </p:cNvPr>
          <p:cNvGrpSpPr/>
          <p:nvPr/>
        </p:nvGrpSpPr>
        <p:grpSpPr>
          <a:xfrm>
            <a:off x="5044549" y="4486798"/>
            <a:ext cx="3078811" cy="955160"/>
            <a:chOff x="6741485" y="2385568"/>
            <a:chExt cx="3078811" cy="95516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8466F5A-DDD1-7101-86F0-1D37518EEB8D}"/>
                </a:ext>
              </a:extLst>
            </p:cNvPr>
            <p:cNvSpPr/>
            <p:nvPr/>
          </p:nvSpPr>
          <p:spPr>
            <a:xfrm>
              <a:off x="6741485" y="2385568"/>
              <a:ext cx="2804313" cy="955160"/>
            </a:xfrm>
            <a:prstGeom prst="rect">
              <a:avLst/>
            </a:prstGeom>
            <a:solidFill>
              <a:srgbClr val="DADAD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3" name="TextBox 32">
              <a:extLst>
                <a:ext uri="{FF2B5EF4-FFF2-40B4-BE49-F238E27FC236}">
                  <a16:creationId xmlns:a16="http://schemas.microsoft.com/office/drawing/2014/main" id="{B7F5111A-DAFE-2192-F972-002D67A7D23C}"/>
                </a:ext>
              </a:extLst>
            </p:cNvPr>
            <p:cNvSpPr txBox="1"/>
            <p:nvPr/>
          </p:nvSpPr>
          <p:spPr>
            <a:xfrm>
              <a:off x="6795207" y="2468917"/>
              <a:ext cx="3025089" cy="807915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altLang="zh-TW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WLoop    +      13</a:t>
              </a:r>
              <a:endParaRPr lang="pt-BR" altLang="zh-TW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altLang="zh-TW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   </a:t>
              </a:r>
              <a:r>
                <a:rPr lang="pt-BR" altLang="zh-TW" sz="1600" b="1" i="0" u="none" strike="noStrike" dirty="0">
                  <a:solidFill>
                    <a:srgbClr val="E06666"/>
                  </a:solidFill>
                  <a:effectLst/>
                  <a:latin typeface="Arial" panose="020B0604020202020204" pitchFamily="34" charset="0"/>
                </a:rPr>
                <a:t>R</a:t>
              </a:r>
              <a:r>
                <a:rPr lang="pt-BR" altLang="zh-TW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                </a:t>
              </a:r>
              <a:r>
                <a:rPr lang="pt-BR" altLang="zh-TW" sz="1600" b="1" i="0" u="none" strike="noStrike" dirty="0">
                  <a:solidFill>
                    <a:srgbClr val="E06666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pt-BR" altLang="zh-TW" sz="1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altLang="zh-TW" sz="1600" b="1" i="0" u="none" strike="noStrike" dirty="0">
                  <a:solidFill>
                    <a:srgbClr val="E06666"/>
                  </a:solidFill>
                  <a:effectLst/>
                  <a:latin typeface="Arial" panose="020B0604020202020204" pitchFamily="34" charset="0"/>
                </a:rPr>
                <a:t>    1         +        0    =    1 </a:t>
              </a:r>
              <a:endParaRPr lang="zh-TW" altLang="en-US" sz="1600" dirty="0"/>
            </a:p>
          </p:txBody>
        </p:sp>
      </p:grp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6A3B55B5-C7CE-6FCD-964D-7ABB1076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99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2-2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函式簡述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1">
            <a:extLst>
              <a:ext uri="{FF2B5EF4-FFF2-40B4-BE49-F238E27FC236}">
                <a16:creationId xmlns:a16="http://schemas.microsoft.com/office/drawing/2014/main" id="{16F80F8A-17B7-4FBF-459E-E2CA2C5FAB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4907" y="1993003"/>
            <a:ext cx="10542186" cy="3637776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indent="-34290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目的：檢查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expression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是合法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不合法</a:t>
            </a:r>
          </a:p>
          <a:p>
            <a:pPr marL="1257300" lvl="1" indent="-34290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 → Absolute</a:t>
            </a:r>
          </a:p>
          <a:p>
            <a:pPr marL="1257300" lvl="1" indent="-34290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 → Relative</a:t>
            </a:r>
          </a:p>
          <a:p>
            <a:pPr marL="1257300" lvl="1" indent="-34290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other →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不合法</a:t>
            </a:r>
          </a:p>
          <a:p>
            <a:pPr marL="800100" indent="-34290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合法：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</a:p>
          <a:p>
            <a:pPr marL="1257300" lvl="1" indent="-34290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修改 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symbol type table</a:t>
            </a:r>
          </a:p>
          <a:p>
            <a:pPr marL="1257300" lvl="1" indent="-34290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紀錄要建立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modification record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 (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整列資料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00100" indent="-34290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不合法：其他數字</a:t>
            </a:r>
          </a:p>
          <a:p>
            <a:pPr marL="1257300" lvl="1" indent="-34290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跳出錯誤訊息並終止程式</a:t>
            </a:r>
          </a:p>
        </p:txBody>
      </p:sp>
      <p:grpSp>
        <p:nvGrpSpPr>
          <p:cNvPr id="16" name="组合 29">
            <a:extLst>
              <a:ext uri="{FF2B5EF4-FFF2-40B4-BE49-F238E27FC236}">
                <a16:creationId xmlns:a16="http://schemas.microsoft.com/office/drawing/2014/main" id="{FBB06D4A-1437-FB34-89C1-9559BE3EF25D}"/>
              </a:ext>
            </a:extLst>
          </p:cNvPr>
          <p:cNvGrpSpPr/>
          <p:nvPr/>
        </p:nvGrpSpPr>
        <p:grpSpPr>
          <a:xfrm>
            <a:off x="824907" y="1384204"/>
            <a:ext cx="10542186" cy="503686"/>
            <a:chOff x="3237545" y="4561747"/>
            <a:chExt cx="1146960" cy="1146960"/>
          </a:xfrm>
        </p:grpSpPr>
        <p:sp>
          <p:nvSpPr>
            <p:cNvPr id="17" name="圆角矩形 30">
              <a:extLst>
                <a:ext uri="{FF2B5EF4-FFF2-40B4-BE49-F238E27FC236}">
                  <a16:creationId xmlns:a16="http://schemas.microsoft.com/office/drawing/2014/main" id="{5E8A3590-0640-1730-5A44-4E2DF099A3DF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圆角矩形 31">
              <a:extLst>
                <a:ext uri="{FF2B5EF4-FFF2-40B4-BE49-F238E27FC236}">
                  <a16:creationId xmlns:a16="http://schemas.microsoft.com/office/drawing/2014/main" id="{4327C4BB-D530-95F0-1761-0DCA26898467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check_expression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(Inter_file2)</a:t>
              </a:r>
            </a:p>
          </p:txBody>
        </p:sp>
      </p:grpSp>
      <p:grpSp>
        <p:nvGrpSpPr>
          <p:cNvPr id="21" name="组合 26">
            <a:extLst>
              <a:ext uri="{FF2B5EF4-FFF2-40B4-BE49-F238E27FC236}">
                <a16:creationId xmlns:a16="http://schemas.microsoft.com/office/drawing/2014/main" id="{DDBBA3AD-4062-CEB2-013B-74580CABFC46}"/>
              </a:ext>
            </a:extLst>
          </p:cNvPr>
          <p:cNvGrpSpPr/>
          <p:nvPr/>
        </p:nvGrpSpPr>
        <p:grpSpPr>
          <a:xfrm>
            <a:off x="8078496" y="3174280"/>
            <a:ext cx="3078811" cy="955160"/>
            <a:chOff x="8282782" y="2501496"/>
            <a:chExt cx="3078811" cy="95516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8466F5A-DDD1-7101-86F0-1D37518EEB8D}"/>
                </a:ext>
              </a:extLst>
            </p:cNvPr>
            <p:cNvSpPr/>
            <p:nvPr/>
          </p:nvSpPr>
          <p:spPr>
            <a:xfrm>
              <a:off x="8282782" y="2501496"/>
              <a:ext cx="2804313" cy="955160"/>
            </a:xfrm>
            <a:prstGeom prst="rect">
              <a:avLst/>
            </a:prstGeom>
            <a:solidFill>
              <a:srgbClr val="DADAD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3" name="TextBox 32">
              <a:extLst>
                <a:ext uri="{FF2B5EF4-FFF2-40B4-BE49-F238E27FC236}">
                  <a16:creationId xmlns:a16="http://schemas.microsoft.com/office/drawing/2014/main" id="{B7F5111A-DAFE-2192-F972-002D67A7D23C}"/>
                </a:ext>
              </a:extLst>
            </p:cNvPr>
            <p:cNvSpPr txBox="1"/>
            <p:nvPr/>
          </p:nvSpPr>
          <p:spPr>
            <a:xfrm>
              <a:off x="8336504" y="2584845"/>
              <a:ext cx="3025089" cy="838693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altLang="zh-TW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BUFEND  -  BUFFER</a:t>
              </a:r>
              <a:endParaRPr lang="pt-BR" altLang="zh-TW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altLang="zh-TW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     </a:t>
              </a:r>
              <a:r>
                <a:rPr lang="pt-BR" altLang="zh-TW" sz="1600" b="1" i="0" u="none" strike="noStrike" dirty="0">
                  <a:solidFill>
                    <a:srgbClr val="E06666"/>
                  </a:solidFill>
                  <a:effectLst/>
                  <a:latin typeface="Arial" panose="020B0604020202020204" pitchFamily="34" charset="0"/>
                </a:rPr>
                <a:t>R</a:t>
              </a:r>
              <a:r>
                <a:rPr lang="pt-BR" altLang="zh-TW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                </a:t>
              </a:r>
              <a:r>
                <a:rPr lang="pt-BR" altLang="zh-TW" sz="1600" b="1" i="0" u="none" strike="noStrike" dirty="0">
                  <a:solidFill>
                    <a:srgbClr val="E06666"/>
                  </a:solidFill>
                  <a:effectLst/>
                  <a:latin typeface="Arial" panose="020B0604020202020204" pitchFamily="34" charset="0"/>
                </a:rPr>
                <a:t>R</a:t>
              </a:r>
              <a:endParaRPr lang="pt-BR" altLang="zh-TW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altLang="zh-TW" sz="1600" b="1" i="0" u="none" strike="noStrike" dirty="0">
                  <a:solidFill>
                    <a:srgbClr val="E06666"/>
                  </a:solidFill>
                  <a:effectLst/>
                  <a:latin typeface="Arial" panose="020B0604020202020204" pitchFamily="34" charset="0"/>
                </a:rPr>
                <a:t>      1         -        1       =      0</a:t>
              </a:r>
              <a:endParaRPr lang="pt-BR" altLang="zh-TW" sz="1400" b="0" dirty="0">
                <a:effectLst/>
              </a:endParaRPr>
            </a:p>
          </p:txBody>
        </p:sp>
      </p:grp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49ACD4C-0267-29A0-65C6-F5BFE219D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836" y="2230287"/>
            <a:ext cx="4410974" cy="77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3CC27B1-BB75-5955-4903-468644C6C6AF}"/>
              </a:ext>
            </a:extLst>
          </p:cNvPr>
          <p:cNvSpPr txBox="1"/>
          <p:nvPr/>
        </p:nvSpPr>
        <p:spPr>
          <a:xfrm>
            <a:off x="8132218" y="4212789"/>
            <a:ext cx="2804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i="0" u="none" strike="noStrike" dirty="0">
                <a:solidFill>
                  <a:srgbClr val="E06666"/>
                </a:solidFill>
                <a:effectLst/>
                <a:latin typeface="Arial" panose="020B0604020202020204" pitchFamily="34" charset="0"/>
              </a:rPr>
              <a:t>把 </a:t>
            </a:r>
            <a:r>
              <a:rPr lang="en-US" altLang="zh-TW" sz="1600" b="1" i="0" u="none" strike="noStrike" dirty="0">
                <a:solidFill>
                  <a:srgbClr val="E06666"/>
                </a:solidFill>
                <a:effectLst/>
                <a:latin typeface="Arial" panose="020B0604020202020204" pitchFamily="34" charset="0"/>
              </a:rPr>
              <a:t>MAXLEN </a:t>
            </a:r>
            <a:r>
              <a:rPr lang="zh-TW" altLang="en-US" sz="1600" b="1" i="0" u="none" strike="noStrike" dirty="0">
                <a:solidFill>
                  <a:srgbClr val="E06666"/>
                </a:solidFill>
                <a:effectLst/>
                <a:latin typeface="Arial" panose="020B0604020202020204" pitchFamily="34" charset="0"/>
              </a:rPr>
              <a:t>的 </a:t>
            </a:r>
            <a:r>
              <a:rPr lang="en-US" altLang="zh-TW" sz="1600" b="1" i="0" u="none" strike="noStrike" dirty="0">
                <a:solidFill>
                  <a:srgbClr val="E06666"/>
                </a:solidFill>
                <a:effectLst/>
                <a:latin typeface="Arial" panose="020B0604020202020204" pitchFamily="34" charset="0"/>
              </a:rPr>
              <a:t>type </a:t>
            </a:r>
            <a:r>
              <a:rPr lang="zh-TW" altLang="en-US" sz="1600" b="1" i="0" u="none" strike="noStrike" dirty="0">
                <a:solidFill>
                  <a:srgbClr val="E06666"/>
                </a:solidFill>
                <a:effectLst/>
                <a:latin typeface="Arial" panose="020B0604020202020204" pitchFamily="34" charset="0"/>
              </a:rPr>
              <a:t>改成 </a:t>
            </a:r>
            <a:r>
              <a:rPr lang="en-US" altLang="zh-TW" sz="1600" b="1" i="0" u="none" strike="noStrike" dirty="0">
                <a:solidFill>
                  <a:srgbClr val="E06666"/>
                </a:solidFill>
                <a:effectLst/>
                <a:latin typeface="Arial" panose="020B0604020202020204" pitchFamily="34" charset="0"/>
              </a:rPr>
              <a:t>'A'</a:t>
            </a:r>
            <a:endParaRPr lang="en-US" altLang="zh-TW" sz="1600" b="0" dirty="0">
              <a:effectLst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0DDD8C-565F-6AE8-1C3F-AD6D88F3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5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2-2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函式簡述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1">
            <a:extLst>
              <a:ext uri="{FF2B5EF4-FFF2-40B4-BE49-F238E27FC236}">
                <a16:creationId xmlns:a16="http://schemas.microsoft.com/office/drawing/2014/main" id="{0ABD8BF0-C6BC-E9CA-5252-74675D6A38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19669" y="1742308"/>
            <a:ext cx="8552661" cy="1004666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目的：取得所有要建立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modification record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的資料列</a:t>
            </a: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針對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format 4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檢查，紀錄需要建立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modification record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的整列資料</a:t>
            </a: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回傳一個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list (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儲存所有需要建立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modification record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的資料列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8" name="组合 29">
            <a:extLst>
              <a:ext uri="{FF2B5EF4-FFF2-40B4-BE49-F238E27FC236}">
                <a16:creationId xmlns:a16="http://schemas.microsoft.com/office/drawing/2014/main" id="{8FC5D3F5-8AC1-C90F-94AE-4D57BB9544B9}"/>
              </a:ext>
            </a:extLst>
          </p:cNvPr>
          <p:cNvGrpSpPr/>
          <p:nvPr/>
        </p:nvGrpSpPr>
        <p:grpSpPr>
          <a:xfrm>
            <a:off x="1819669" y="1133508"/>
            <a:ext cx="8552661" cy="503686"/>
            <a:chOff x="3237545" y="4561747"/>
            <a:chExt cx="1146960" cy="1146960"/>
          </a:xfrm>
        </p:grpSpPr>
        <p:sp>
          <p:nvSpPr>
            <p:cNvPr id="9" name="圆角矩形 30">
              <a:extLst>
                <a:ext uri="{FF2B5EF4-FFF2-40B4-BE49-F238E27FC236}">
                  <a16:creationId xmlns:a16="http://schemas.microsoft.com/office/drawing/2014/main" id="{E2184488-DF80-43A0-729D-8BD466873967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2" name="圆角矩形 31">
              <a:extLst>
                <a:ext uri="{FF2B5EF4-FFF2-40B4-BE49-F238E27FC236}">
                  <a16:creationId xmlns:a16="http://schemas.microsoft.com/office/drawing/2014/main" id="{D8C4D4FA-E6C3-C496-2657-50C953B89488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get_modificationLine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(Inter_file2, SYMTAB)</a:t>
              </a:r>
            </a:p>
          </p:txBody>
        </p:sp>
      </p:grpSp>
      <p:sp>
        <p:nvSpPr>
          <p:cNvPr id="26" name="文本1">
            <a:extLst>
              <a:ext uri="{FF2B5EF4-FFF2-40B4-BE49-F238E27FC236}">
                <a16:creationId xmlns:a16="http://schemas.microsoft.com/office/drawing/2014/main" id="{B93ED2B3-7FE1-C0E5-6B35-6C61D55E855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19669" y="3632427"/>
            <a:ext cx="8552661" cy="671859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目的：紀錄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header record</a:t>
            </a: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回傳一個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list (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header record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27" name="组合 29">
            <a:extLst>
              <a:ext uri="{FF2B5EF4-FFF2-40B4-BE49-F238E27FC236}">
                <a16:creationId xmlns:a16="http://schemas.microsoft.com/office/drawing/2014/main" id="{E8C4EE37-93BC-AC7A-2306-C9AD3B36FE12}"/>
              </a:ext>
            </a:extLst>
          </p:cNvPr>
          <p:cNvGrpSpPr/>
          <p:nvPr/>
        </p:nvGrpSpPr>
        <p:grpSpPr>
          <a:xfrm>
            <a:off x="1819669" y="3023627"/>
            <a:ext cx="8552661" cy="503686"/>
            <a:chOff x="3237545" y="4561747"/>
            <a:chExt cx="1146960" cy="1146960"/>
          </a:xfrm>
        </p:grpSpPr>
        <p:sp>
          <p:nvSpPr>
            <p:cNvPr id="28" name="圆角矩形 30">
              <a:extLst>
                <a:ext uri="{FF2B5EF4-FFF2-40B4-BE49-F238E27FC236}">
                  <a16:creationId xmlns:a16="http://schemas.microsoft.com/office/drawing/2014/main" id="{FDB84D34-69FC-A55D-DEB6-B23E7FE63C77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9" name="圆角矩形 31">
              <a:extLst>
                <a:ext uri="{FF2B5EF4-FFF2-40B4-BE49-F238E27FC236}">
                  <a16:creationId xmlns:a16="http://schemas.microsoft.com/office/drawing/2014/main" id="{13BD8354-47B7-03E5-02F1-0F9483ABB3A6}"/>
                </a:ext>
              </a:extLst>
            </p:cNvPr>
            <p:cNvSpPr/>
            <p:nvPr/>
          </p:nvSpPr>
          <p:spPr>
            <a:xfrm>
              <a:off x="3258967" y="4642032"/>
              <a:ext cx="1105078" cy="986388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write_header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</a:t>
              </a:r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Program_name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, Inter_file2, SYMTAB)</a:t>
              </a:r>
            </a:p>
          </p:txBody>
        </p:sp>
      </p:grpSp>
      <p:sp>
        <p:nvSpPr>
          <p:cNvPr id="30" name="文本1">
            <a:extLst>
              <a:ext uri="{FF2B5EF4-FFF2-40B4-BE49-F238E27FC236}">
                <a16:creationId xmlns:a16="http://schemas.microsoft.com/office/drawing/2014/main" id="{E5999A2B-D7CA-4D0F-CBAD-D96246B7E6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19669" y="5175692"/>
            <a:ext cx="8552661" cy="671859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目的：紀錄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text record</a:t>
            </a: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回傳一個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list (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儲存所有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text record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31" name="组合 29">
            <a:extLst>
              <a:ext uri="{FF2B5EF4-FFF2-40B4-BE49-F238E27FC236}">
                <a16:creationId xmlns:a16="http://schemas.microsoft.com/office/drawing/2014/main" id="{A48497AC-09F1-DF2A-D648-E48ACB204BD7}"/>
              </a:ext>
            </a:extLst>
          </p:cNvPr>
          <p:cNvGrpSpPr/>
          <p:nvPr/>
        </p:nvGrpSpPr>
        <p:grpSpPr>
          <a:xfrm>
            <a:off x="1819669" y="4566892"/>
            <a:ext cx="8552661" cy="503686"/>
            <a:chOff x="3237545" y="4561747"/>
            <a:chExt cx="1146960" cy="1146960"/>
          </a:xfrm>
        </p:grpSpPr>
        <p:sp>
          <p:nvSpPr>
            <p:cNvPr id="32" name="圆角矩形 30">
              <a:extLst>
                <a:ext uri="{FF2B5EF4-FFF2-40B4-BE49-F238E27FC236}">
                  <a16:creationId xmlns:a16="http://schemas.microsoft.com/office/drawing/2014/main" id="{24CBEE4C-9DC5-5CF1-EA93-E0DB4A42A149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3" name="圆角矩形 31">
              <a:extLst>
                <a:ext uri="{FF2B5EF4-FFF2-40B4-BE49-F238E27FC236}">
                  <a16:creationId xmlns:a16="http://schemas.microsoft.com/office/drawing/2014/main" id="{36531661-DCEF-1F08-C11D-88EB5CEC9F4D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write_text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</a:t>
              </a:r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Program_name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, Inter_file2, SYMTAB)</a:t>
              </a:r>
            </a:p>
          </p:txBody>
        </p:sp>
      </p:grp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2815AA72-3AA0-D028-4676-8027462B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4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箭號: 向左 94">
            <a:extLst>
              <a:ext uri="{FF2B5EF4-FFF2-40B4-BE49-F238E27FC236}">
                <a16:creationId xmlns:a16="http://schemas.microsoft.com/office/drawing/2014/main" id="{8A9EAE19-5C71-EDB2-97F0-4A204EBF52E6}"/>
              </a:ext>
            </a:extLst>
          </p:cNvPr>
          <p:cNvSpPr/>
          <p:nvPr/>
        </p:nvSpPr>
        <p:spPr>
          <a:xfrm rot="10800000">
            <a:off x="10136767" y="3464122"/>
            <a:ext cx="735949" cy="287065"/>
          </a:xfrm>
          <a:prstGeom prst="leftArrow">
            <a:avLst/>
          </a:prstGeom>
          <a:solidFill>
            <a:srgbClr val="83BB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箭號: 向左 95">
            <a:extLst>
              <a:ext uri="{FF2B5EF4-FFF2-40B4-BE49-F238E27FC236}">
                <a16:creationId xmlns:a16="http://schemas.microsoft.com/office/drawing/2014/main" id="{3EF127D5-8E2C-65B8-C0AE-AD82142EB522}"/>
              </a:ext>
            </a:extLst>
          </p:cNvPr>
          <p:cNvSpPr/>
          <p:nvPr/>
        </p:nvSpPr>
        <p:spPr>
          <a:xfrm rot="10800000">
            <a:off x="10125642" y="4204164"/>
            <a:ext cx="747074" cy="287065"/>
          </a:xfrm>
          <a:prstGeom prst="leftArrow">
            <a:avLst/>
          </a:prstGeom>
          <a:solidFill>
            <a:srgbClr val="83BB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左 84">
            <a:extLst>
              <a:ext uri="{FF2B5EF4-FFF2-40B4-BE49-F238E27FC236}">
                <a16:creationId xmlns:a16="http://schemas.microsoft.com/office/drawing/2014/main" id="{6866F024-756D-9D3E-3DE4-1CF81F4C68AE}"/>
              </a:ext>
            </a:extLst>
          </p:cNvPr>
          <p:cNvSpPr/>
          <p:nvPr/>
        </p:nvSpPr>
        <p:spPr>
          <a:xfrm rot="10800000">
            <a:off x="6816037" y="3455585"/>
            <a:ext cx="735949" cy="287065"/>
          </a:xfrm>
          <a:prstGeom prst="leftArrow">
            <a:avLst/>
          </a:prstGeom>
          <a:solidFill>
            <a:srgbClr val="83BB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箭號: 向左 85">
            <a:extLst>
              <a:ext uri="{FF2B5EF4-FFF2-40B4-BE49-F238E27FC236}">
                <a16:creationId xmlns:a16="http://schemas.microsoft.com/office/drawing/2014/main" id="{CC5999DA-E07E-FF31-F8B3-F498E657DAD9}"/>
              </a:ext>
            </a:extLst>
          </p:cNvPr>
          <p:cNvSpPr/>
          <p:nvPr/>
        </p:nvSpPr>
        <p:spPr>
          <a:xfrm rot="10800000">
            <a:off x="6804912" y="4195627"/>
            <a:ext cx="747074" cy="287065"/>
          </a:xfrm>
          <a:prstGeom prst="leftArrow">
            <a:avLst/>
          </a:prstGeom>
          <a:solidFill>
            <a:srgbClr val="83BB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箭號: 彎曲 67">
            <a:extLst>
              <a:ext uri="{FF2B5EF4-FFF2-40B4-BE49-F238E27FC236}">
                <a16:creationId xmlns:a16="http://schemas.microsoft.com/office/drawing/2014/main" id="{898E5028-B83C-82BA-F1F4-64596A0BE48B}"/>
              </a:ext>
            </a:extLst>
          </p:cNvPr>
          <p:cNvSpPr/>
          <p:nvPr/>
        </p:nvSpPr>
        <p:spPr>
          <a:xfrm rot="16200000" flipH="1">
            <a:off x="3004427" y="2095154"/>
            <a:ext cx="1167990" cy="919463"/>
          </a:xfrm>
          <a:prstGeom prst="bentArrow">
            <a:avLst>
              <a:gd name="adj1" fmla="val 16131"/>
              <a:gd name="adj2" fmla="val 15814"/>
              <a:gd name="adj3" fmla="val 18092"/>
              <a:gd name="adj4" fmla="val 37946"/>
            </a:avLst>
          </a:prstGeom>
          <a:solidFill>
            <a:srgbClr val="B79F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0" name="箭號: 向左 79">
            <a:extLst>
              <a:ext uri="{FF2B5EF4-FFF2-40B4-BE49-F238E27FC236}">
                <a16:creationId xmlns:a16="http://schemas.microsoft.com/office/drawing/2014/main" id="{E455D14A-EF73-785D-3B54-CF5A2B3CDB31}"/>
              </a:ext>
            </a:extLst>
          </p:cNvPr>
          <p:cNvSpPr/>
          <p:nvPr/>
        </p:nvSpPr>
        <p:spPr>
          <a:xfrm rot="10800000">
            <a:off x="5465954" y="3465423"/>
            <a:ext cx="507598" cy="287065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箭號: 向左 80">
            <a:extLst>
              <a:ext uri="{FF2B5EF4-FFF2-40B4-BE49-F238E27FC236}">
                <a16:creationId xmlns:a16="http://schemas.microsoft.com/office/drawing/2014/main" id="{0DA6C9CF-03BF-AA1E-82D8-57E80ACFFFA3}"/>
              </a:ext>
            </a:extLst>
          </p:cNvPr>
          <p:cNvSpPr/>
          <p:nvPr/>
        </p:nvSpPr>
        <p:spPr>
          <a:xfrm rot="10800000">
            <a:off x="5465952" y="4205464"/>
            <a:ext cx="498025" cy="287065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箭號: 向左 73">
            <a:extLst>
              <a:ext uri="{FF2B5EF4-FFF2-40B4-BE49-F238E27FC236}">
                <a16:creationId xmlns:a16="http://schemas.microsoft.com/office/drawing/2014/main" id="{92A5D957-EC5E-AA16-CC30-1EF8EBBEE126}"/>
              </a:ext>
            </a:extLst>
          </p:cNvPr>
          <p:cNvSpPr/>
          <p:nvPr/>
        </p:nvSpPr>
        <p:spPr>
          <a:xfrm rot="10800000">
            <a:off x="3528959" y="3510304"/>
            <a:ext cx="735949" cy="287065"/>
          </a:xfrm>
          <a:prstGeom prst="leftArrow">
            <a:avLst/>
          </a:prstGeom>
          <a:solidFill>
            <a:srgbClr val="83BB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箭號: 向左 72">
            <a:extLst>
              <a:ext uri="{FF2B5EF4-FFF2-40B4-BE49-F238E27FC236}">
                <a16:creationId xmlns:a16="http://schemas.microsoft.com/office/drawing/2014/main" id="{6F44FADA-73C3-4632-6A3F-B93F704C5A31}"/>
              </a:ext>
            </a:extLst>
          </p:cNvPr>
          <p:cNvSpPr/>
          <p:nvPr/>
        </p:nvSpPr>
        <p:spPr>
          <a:xfrm rot="10800000">
            <a:off x="3517834" y="4250346"/>
            <a:ext cx="747074" cy="287065"/>
          </a:xfrm>
          <a:prstGeom prst="leftArrow">
            <a:avLst/>
          </a:prstGeom>
          <a:solidFill>
            <a:srgbClr val="83BB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82906BAE-CDC5-FAE2-3D8A-6A13BAA04EF9}"/>
              </a:ext>
            </a:extLst>
          </p:cNvPr>
          <p:cNvCxnSpPr>
            <a:cxnSpLocks/>
          </p:cNvCxnSpPr>
          <p:nvPr/>
        </p:nvCxnSpPr>
        <p:spPr>
          <a:xfrm flipH="1">
            <a:off x="116541" y="2926950"/>
            <a:ext cx="2142566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A9C980C0-4932-EE12-F01C-B7EA0243CA7E}"/>
              </a:ext>
            </a:extLst>
          </p:cNvPr>
          <p:cNvCxnSpPr/>
          <p:nvPr/>
        </p:nvCxnSpPr>
        <p:spPr>
          <a:xfrm>
            <a:off x="2259107" y="797122"/>
            <a:ext cx="0" cy="501127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箭號: 向左 70">
            <a:extLst>
              <a:ext uri="{FF2B5EF4-FFF2-40B4-BE49-F238E27FC236}">
                <a16:creationId xmlns:a16="http://schemas.microsoft.com/office/drawing/2014/main" id="{EEC60E4C-35EF-A16C-8A5C-6158F75DCB31}"/>
              </a:ext>
            </a:extLst>
          </p:cNvPr>
          <p:cNvSpPr/>
          <p:nvPr/>
        </p:nvSpPr>
        <p:spPr>
          <a:xfrm rot="16200000">
            <a:off x="9294689" y="5051437"/>
            <a:ext cx="1217998" cy="287065"/>
          </a:xfrm>
          <a:prstGeom prst="leftArrow">
            <a:avLst>
              <a:gd name="adj1" fmla="val 50000"/>
              <a:gd name="adj2" fmla="val 68738"/>
            </a:avLst>
          </a:prstGeom>
          <a:solidFill>
            <a:srgbClr val="C5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左 69">
            <a:extLst>
              <a:ext uri="{FF2B5EF4-FFF2-40B4-BE49-F238E27FC236}">
                <a16:creationId xmlns:a16="http://schemas.microsoft.com/office/drawing/2014/main" id="{C144FA59-E60A-A1D5-F3F0-6CB99EB39AB6}"/>
              </a:ext>
            </a:extLst>
          </p:cNvPr>
          <p:cNvSpPr/>
          <p:nvPr/>
        </p:nvSpPr>
        <p:spPr>
          <a:xfrm rot="16200000">
            <a:off x="5887292" y="5056261"/>
            <a:ext cx="1227644" cy="287065"/>
          </a:xfrm>
          <a:prstGeom prst="leftArrow">
            <a:avLst>
              <a:gd name="adj1" fmla="val 50000"/>
              <a:gd name="adj2" fmla="val 74983"/>
            </a:avLst>
          </a:prstGeom>
          <a:solidFill>
            <a:srgbClr val="C5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箭號: 向左 59">
            <a:extLst>
              <a:ext uri="{FF2B5EF4-FFF2-40B4-BE49-F238E27FC236}">
                <a16:creationId xmlns:a16="http://schemas.microsoft.com/office/drawing/2014/main" id="{E778D655-4C26-F4A8-A065-9C73DB901168}"/>
              </a:ext>
            </a:extLst>
          </p:cNvPr>
          <p:cNvSpPr/>
          <p:nvPr/>
        </p:nvSpPr>
        <p:spPr>
          <a:xfrm rot="16200000">
            <a:off x="576597" y="5080161"/>
            <a:ext cx="1184684" cy="287065"/>
          </a:xfrm>
          <a:prstGeom prst="leftArrow">
            <a:avLst>
              <a:gd name="adj1" fmla="val 50000"/>
              <a:gd name="adj2" fmla="val 65615"/>
            </a:avLst>
          </a:prstGeom>
          <a:solidFill>
            <a:srgbClr val="C5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箭號: 向左 57">
            <a:extLst>
              <a:ext uri="{FF2B5EF4-FFF2-40B4-BE49-F238E27FC236}">
                <a16:creationId xmlns:a16="http://schemas.microsoft.com/office/drawing/2014/main" id="{C0A11505-BF8C-7325-CC47-644A7EE3A00E}"/>
              </a:ext>
            </a:extLst>
          </p:cNvPr>
          <p:cNvSpPr/>
          <p:nvPr/>
        </p:nvSpPr>
        <p:spPr>
          <a:xfrm rot="16200000">
            <a:off x="740771" y="2731059"/>
            <a:ext cx="856331" cy="287065"/>
          </a:xfrm>
          <a:prstGeom prst="leftArrow">
            <a:avLst>
              <a:gd name="adj1" fmla="val 50000"/>
              <a:gd name="adj2" fmla="val 6249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箭號: 向左 58">
            <a:extLst>
              <a:ext uri="{FF2B5EF4-FFF2-40B4-BE49-F238E27FC236}">
                <a16:creationId xmlns:a16="http://schemas.microsoft.com/office/drawing/2014/main" id="{A9C29463-24A5-1F53-E9C7-8DF00C5ABA41}"/>
              </a:ext>
            </a:extLst>
          </p:cNvPr>
          <p:cNvSpPr/>
          <p:nvPr/>
        </p:nvSpPr>
        <p:spPr>
          <a:xfrm rot="10800000">
            <a:off x="1742755" y="3893930"/>
            <a:ext cx="813672" cy="287065"/>
          </a:xfrm>
          <a:prstGeom prst="leftArrow">
            <a:avLst/>
          </a:prstGeom>
          <a:solidFill>
            <a:srgbClr val="83BB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組譯程式架構 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&amp;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組員分工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DB35FBAC-1CED-8870-F4D0-AD7213A29F99}"/>
              </a:ext>
            </a:extLst>
          </p:cNvPr>
          <p:cNvGrpSpPr/>
          <p:nvPr/>
        </p:nvGrpSpPr>
        <p:grpSpPr>
          <a:xfrm>
            <a:off x="623392" y="1158688"/>
            <a:ext cx="1091091" cy="1248783"/>
            <a:chOff x="858656" y="2381923"/>
            <a:chExt cx="1224247" cy="1401183"/>
          </a:xfrm>
        </p:grpSpPr>
        <p:grpSp>
          <p:nvGrpSpPr>
            <p:cNvPr id="2" name="Group 11">
              <a:extLst>
                <a:ext uri="{FF2B5EF4-FFF2-40B4-BE49-F238E27FC236}">
                  <a16:creationId xmlns:a16="http://schemas.microsoft.com/office/drawing/2014/main" id="{A2DE6FE0-849B-5D1C-0B26-BA7665888FA2}"/>
                </a:ext>
              </a:extLst>
            </p:cNvPr>
            <p:cNvGrpSpPr/>
            <p:nvPr/>
          </p:nvGrpSpPr>
          <p:grpSpPr>
            <a:xfrm>
              <a:off x="858656" y="2381923"/>
              <a:ext cx="1224247" cy="1401183"/>
              <a:chOff x="1743076" y="2991066"/>
              <a:chExt cx="1414666" cy="1619124"/>
            </a:xfrm>
            <a:solidFill>
              <a:schemeClr val="accent1"/>
            </a:solidFill>
          </p:grpSpPr>
          <p:sp>
            <p:nvSpPr>
              <p:cNvPr id="3" name="Shape 1721">
                <a:extLst>
                  <a:ext uri="{FF2B5EF4-FFF2-40B4-BE49-F238E27FC236}">
                    <a16:creationId xmlns:a16="http://schemas.microsoft.com/office/drawing/2014/main" id="{48218234-4107-1115-D7B7-442D5C5F0A18}"/>
                  </a:ext>
                </a:extLst>
              </p:cNvPr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lIns="67733" tIns="67733" rIns="67733" bIns="67733" anchor="ctr"/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" name="Shape 1732">
                <a:extLst>
                  <a:ext uri="{FF2B5EF4-FFF2-40B4-BE49-F238E27FC236}">
                    <a16:creationId xmlns:a16="http://schemas.microsoft.com/office/drawing/2014/main" id="{889A143C-05FB-3448-21F3-7B81ECA4D47B}"/>
                  </a:ext>
                </a:extLst>
              </p:cNvPr>
              <p:cNvSpPr/>
              <p:nvPr/>
            </p:nvSpPr>
            <p:spPr>
              <a:xfrm rot="18900000">
                <a:off x="1743076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5" name="Text Placeholder 4">
              <a:extLst>
                <a:ext uri="{FF2B5EF4-FFF2-40B4-BE49-F238E27FC236}">
                  <a16:creationId xmlns:a16="http://schemas.microsoft.com/office/drawing/2014/main" id="{9117359F-F76F-3017-17A4-A8BEEB6ECBE9}"/>
                </a:ext>
              </a:extLst>
            </p:cNvPr>
            <p:cNvSpPr txBox="1"/>
            <p:nvPr/>
          </p:nvSpPr>
          <p:spPr>
            <a:xfrm>
              <a:off x="947716" y="3069242"/>
              <a:ext cx="1047839" cy="231723"/>
            </a:xfrm>
            <a:prstGeom prst="rect">
              <a:avLst/>
            </a:prstGeom>
          </p:spPr>
          <p:txBody>
            <a:bodyPr lIns="121917" tIns="60959" rIns="121917" bIns="60959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Source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94F6ECD-A73D-3A2A-3684-FF0D1E525D88}"/>
              </a:ext>
            </a:extLst>
          </p:cNvPr>
          <p:cNvGrpSpPr/>
          <p:nvPr/>
        </p:nvGrpSpPr>
        <p:grpSpPr>
          <a:xfrm>
            <a:off x="631903" y="3525204"/>
            <a:ext cx="1074068" cy="1229299"/>
            <a:chOff x="2443205" y="2833479"/>
            <a:chExt cx="1074068" cy="1229299"/>
          </a:xfrm>
        </p:grpSpPr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C774BC66-8A13-A258-9782-CA7EDFC266CD}"/>
                </a:ext>
              </a:extLst>
            </p:cNvPr>
            <p:cNvGrpSpPr/>
            <p:nvPr/>
          </p:nvGrpSpPr>
          <p:grpSpPr>
            <a:xfrm>
              <a:off x="2443206" y="2833479"/>
              <a:ext cx="1074067" cy="1229299"/>
              <a:chOff x="3563871" y="3199409"/>
              <a:chExt cx="1414666" cy="1619124"/>
            </a:xfrm>
            <a:solidFill>
              <a:schemeClr val="accent1"/>
            </a:solidFill>
          </p:grpSpPr>
          <p:sp>
            <p:nvSpPr>
              <p:cNvPr id="11" name="Shape 1722">
                <a:extLst>
                  <a:ext uri="{FF2B5EF4-FFF2-40B4-BE49-F238E27FC236}">
                    <a16:creationId xmlns:a16="http://schemas.microsoft.com/office/drawing/2014/main" id="{E2BE95B4-6CC1-C329-893A-60C9A42D32EA}"/>
                  </a:ext>
                </a:extLst>
              </p:cNvPr>
              <p:cNvSpPr/>
              <p:nvPr/>
            </p:nvSpPr>
            <p:spPr>
              <a:xfrm rot="8100000">
                <a:off x="3563871" y="3403867"/>
                <a:ext cx="1414666" cy="1414666"/>
              </a:xfrm>
              <a:prstGeom prst="roundRect">
                <a:avLst>
                  <a:gd name="adj" fmla="val 15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lIns="67733" tIns="67733" rIns="67733" bIns="67733" anchor="ctr"/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6" name="Shape 1729">
                <a:extLst>
                  <a:ext uri="{FF2B5EF4-FFF2-40B4-BE49-F238E27FC236}">
                    <a16:creationId xmlns:a16="http://schemas.microsoft.com/office/drawing/2014/main" id="{CD60AB88-4707-DBA4-D793-3C95B6E6F11E}"/>
                  </a:ext>
                </a:extLst>
              </p:cNvPr>
              <p:cNvSpPr/>
              <p:nvPr/>
            </p:nvSpPr>
            <p:spPr>
              <a:xfrm rot="8100000">
                <a:off x="3563871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solidFill>
                <a:schemeClr val="accent2"/>
              </a:solidFill>
              <a:ln w="381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181DE067-4D64-C35E-F67D-9FEF223D1345}"/>
                </a:ext>
              </a:extLst>
            </p:cNvPr>
            <p:cNvSpPr txBox="1"/>
            <p:nvPr/>
          </p:nvSpPr>
          <p:spPr>
            <a:xfrm>
              <a:off x="2443205" y="3251751"/>
              <a:ext cx="1074067" cy="237523"/>
            </a:xfrm>
            <a:prstGeom prst="rect">
              <a:avLst/>
            </a:prstGeom>
          </p:spPr>
          <p:txBody>
            <a:bodyPr lIns="121917" tIns="60959" rIns="121917" bIns="60959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Error Scan</a:t>
              </a:r>
              <a:endParaRPr lang="en-GB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F9B7429-0775-1551-DCFA-2C83962FE3C4}"/>
              </a:ext>
            </a:extLst>
          </p:cNvPr>
          <p:cNvGrpSpPr/>
          <p:nvPr/>
        </p:nvGrpSpPr>
        <p:grpSpPr>
          <a:xfrm>
            <a:off x="2767885" y="3314288"/>
            <a:ext cx="1091091" cy="1248783"/>
            <a:chOff x="858656" y="2381923"/>
            <a:chExt cx="1224247" cy="1401183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id="{BCE4ACD7-91AF-78E8-CA37-8B086443468A}"/>
                </a:ext>
              </a:extLst>
            </p:cNvPr>
            <p:cNvGrpSpPr/>
            <p:nvPr/>
          </p:nvGrpSpPr>
          <p:grpSpPr>
            <a:xfrm>
              <a:off x="858656" y="2381923"/>
              <a:ext cx="1224247" cy="1401183"/>
              <a:chOff x="1743076" y="2991066"/>
              <a:chExt cx="1414666" cy="1619124"/>
            </a:xfrm>
            <a:solidFill>
              <a:schemeClr val="accent1"/>
            </a:solidFill>
          </p:grpSpPr>
          <p:sp>
            <p:nvSpPr>
              <p:cNvPr id="32" name="Shape 1721">
                <a:extLst>
                  <a:ext uri="{FF2B5EF4-FFF2-40B4-BE49-F238E27FC236}">
                    <a16:creationId xmlns:a16="http://schemas.microsoft.com/office/drawing/2014/main" id="{86DAFB1F-B0D3-7005-B44D-A3A0211D996A}"/>
                  </a:ext>
                </a:extLst>
              </p:cNvPr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lIns="67733" tIns="67733" rIns="67733" bIns="67733" anchor="ctr"/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Shape 1732">
                <a:extLst>
                  <a:ext uri="{FF2B5EF4-FFF2-40B4-BE49-F238E27FC236}">
                    <a16:creationId xmlns:a16="http://schemas.microsoft.com/office/drawing/2014/main" id="{67F520DC-5AE4-F810-D4D2-CAAA8B2F8697}"/>
                  </a:ext>
                </a:extLst>
              </p:cNvPr>
              <p:cNvSpPr/>
              <p:nvPr/>
            </p:nvSpPr>
            <p:spPr>
              <a:xfrm rot="18900000">
                <a:off x="1743076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31" name="Text Placeholder 4">
              <a:extLst>
                <a:ext uri="{FF2B5EF4-FFF2-40B4-BE49-F238E27FC236}">
                  <a16:creationId xmlns:a16="http://schemas.microsoft.com/office/drawing/2014/main" id="{4EB653E5-3715-808C-13DA-EF7DF39D0063}"/>
                </a:ext>
              </a:extLst>
            </p:cNvPr>
            <p:cNvSpPr txBox="1"/>
            <p:nvPr/>
          </p:nvSpPr>
          <p:spPr>
            <a:xfrm>
              <a:off x="947716" y="3069242"/>
              <a:ext cx="1047839" cy="231723"/>
            </a:xfrm>
            <a:prstGeom prst="rect">
              <a:avLst/>
            </a:prstGeom>
          </p:spPr>
          <p:txBody>
            <a:bodyPr lIns="121917" tIns="60959" rIns="121917" bIns="60959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1</a:t>
              </a:r>
              <a:endParaRPr lang="en-GB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5111BA5E-D280-9F84-987B-BD62B7E1613E}"/>
              </a:ext>
            </a:extLst>
          </p:cNvPr>
          <p:cNvGrpSpPr/>
          <p:nvPr/>
        </p:nvGrpSpPr>
        <p:grpSpPr>
          <a:xfrm>
            <a:off x="5973552" y="3443066"/>
            <a:ext cx="1074068" cy="1229299"/>
            <a:chOff x="2443205" y="2833479"/>
            <a:chExt cx="1074068" cy="1229299"/>
          </a:xfrm>
        </p:grpSpPr>
        <p:grpSp>
          <p:nvGrpSpPr>
            <p:cNvPr id="36" name="Group 12">
              <a:extLst>
                <a:ext uri="{FF2B5EF4-FFF2-40B4-BE49-F238E27FC236}">
                  <a16:creationId xmlns:a16="http://schemas.microsoft.com/office/drawing/2014/main" id="{3602F817-43DA-3F42-0E50-2FFB4E755D55}"/>
                </a:ext>
              </a:extLst>
            </p:cNvPr>
            <p:cNvGrpSpPr/>
            <p:nvPr/>
          </p:nvGrpSpPr>
          <p:grpSpPr>
            <a:xfrm>
              <a:off x="2443206" y="2833479"/>
              <a:ext cx="1074067" cy="1229299"/>
              <a:chOff x="3563871" y="3199409"/>
              <a:chExt cx="1414666" cy="1619124"/>
            </a:xfrm>
            <a:solidFill>
              <a:schemeClr val="accent1"/>
            </a:solidFill>
          </p:grpSpPr>
          <p:sp>
            <p:nvSpPr>
              <p:cNvPr id="38" name="Shape 1722">
                <a:extLst>
                  <a:ext uri="{FF2B5EF4-FFF2-40B4-BE49-F238E27FC236}">
                    <a16:creationId xmlns:a16="http://schemas.microsoft.com/office/drawing/2014/main" id="{51A4C3C6-5C6D-06D8-1A6F-323184570A4E}"/>
                  </a:ext>
                </a:extLst>
              </p:cNvPr>
              <p:cNvSpPr/>
              <p:nvPr/>
            </p:nvSpPr>
            <p:spPr>
              <a:xfrm rot="8100000">
                <a:off x="3563871" y="3403867"/>
                <a:ext cx="1414666" cy="1414666"/>
              </a:xfrm>
              <a:prstGeom prst="roundRect">
                <a:avLst>
                  <a:gd name="adj" fmla="val 15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lIns="67733" tIns="67733" rIns="67733" bIns="67733" anchor="ctr"/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9" name="Shape 1729">
                <a:extLst>
                  <a:ext uri="{FF2B5EF4-FFF2-40B4-BE49-F238E27FC236}">
                    <a16:creationId xmlns:a16="http://schemas.microsoft.com/office/drawing/2014/main" id="{786D5048-675A-1F88-EE86-9CB7E08F7236}"/>
                  </a:ext>
                </a:extLst>
              </p:cNvPr>
              <p:cNvSpPr/>
              <p:nvPr/>
            </p:nvSpPr>
            <p:spPr>
              <a:xfrm rot="8100000">
                <a:off x="3563871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solidFill>
                <a:schemeClr val="accent2"/>
              </a:solidFill>
              <a:ln w="381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37" name="Text Placeholder 4">
              <a:extLst>
                <a:ext uri="{FF2B5EF4-FFF2-40B4-BE49-F238E27FC236}">
                  <a16:creationId xmlns:a16="http://schemas.microsoft.com/office/drawing/2014/main" id="{A9F9C2C3-2C35-224D-663F-519411042989}"/>
                </a:ext>
              </a:extLst>
            </p:cNvPr>
            <p:cNvSpPr txBox="1"/>
            <p:nvPr/>
          </p:nvSpPr>
          <p:spPr>
            <a:xfrm>
              <a:off x="2443205" y="3251751"/>
              <a:ext cx="1074067" cy="237523"/>
            </a:xfrm>
            <a:prstGeom prst="rect">
              <a:avLst/>
            </a:prstGeom>
          </p:spPr>
          <p:txBody>
            <a:bodyPr lIns="121917" tIns="60959" rIns="121917" bIns="60959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2-1</a:t>
              </a:r>
              <a:endParaRPr lang="en-GB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8FACCB2-3496-C6C1-E8BD-7DDAEDCEFC77}"/>
              </a:ext>
            </a:extLst>
          </p:cNvPr>
          <p:cNvGrpSpPr/>
          <p:nvPr/>
        </p:nvGrpSpPr>
        <p:grpSpPr>
          <a:xfrm>
            <a:off x="9291780" y="3236326"/>
            <a:ext cx="1180836" cy="1248783"/>
            <a:chOff x="809163" y="2381923"/>
            <a:chExt cx="1324944" cy="1401183"/>
          </a:xfrm>
        </p:grpSpPr>
        <p:grpSp>
          <p:nvGrpSpPr>
            <p:cNvPr id="41" name="Group 11">
              <a:extLst>
                <a:ext uri="{FF2B5EF4-FFF2-40B4-BE49-F238E27FC236}">
                  <a16:creationId xmlns:a16="http://schemas.microsoft.com/office/drawing/2014/main" id="{32BD3F33-8E7B-2A19-F86A-E1C045BCD887}"/>
                </a:ext>
              </a:extLst>
            </p:cNvPr>
            <p:cNvGrpSpPr/>
            <p:nvPr/>
          </p:nvGrpSpPr>
          <p:grpSpPr>
            <a:xfrm>
              <a:off x="858656" y="2381923"/>
              <a:ext cx="1224247" cy="1401183"/>
              <a:chOff x="1743076" y="2991066"/>
              <a:chExt cx="1414666" cy="1619124"/>
            </a:xfrm>
            <a:solidFill>
              <a:schemeClr val="accent1"/>
            </a:solidFill>
          </p:grpSpPr>
          <p:sp>
            <p:nvSpPr>
              <p:cNvPr id="43" name="Shape 1721">
                <a:extLst>
                  <a:ext uri="{FF2B5EF4-FFF2-40B4-BE49-F238E27FC236}">
                    <a16:creationId xmlns:a16="http://schemas.microsoft.com/office/drawing/2014/main" id="{AAEAA89A-BAED-1C7A-BF6C-2FBDEEC24AA4}"/>
                  </a:ext>
                </a:extLst>
              </p:cNvPr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lIns="67733" tIns="67733" rIns="67733" bIns="67733" anchor="ctr"/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4" name="Shape 1732">
                <a:extLst>
                  <a:ext uri="{FF2B5EF4-FFF2-40B4-BE49-F238E27FC236}">
                    <a16:creationId xmlns:a16="http://schemas.microsoft.com/office/drawing/2014/main" id="{42F7441D-503F-2C9B-DB77-03E174BB0A18}"/>
                  </a:ext>
                </a:extLst>
              </p:cNvPr>
              <p:cNvSpPr/>
              <p:nvPr/>
            </p:nvSpPr>
            <p:spPr>
              <a:xfrm rot="18900000">
                <a:off x="1743076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42" name="Text Placeholder 4">
              <a:extLst>
                <a:ext uri="{FF2B5EF4-FFF2-40B4-BE49-F238E27FC236}">
                  <a16:creationId xmlns:a16="http://schemas.microsoft.com/office/drawing/2014/main" id="{2B0F0F34-1AD7-DEE0-33D8-4D0CF56C407B}"/>
                </a:ext>
              </a:extLst>
            </p:cNvPr>
            <p:cNvSpPr txBox="1"/>
            <p:nvPr/>
          </p:nvSpPr>
          <p:spPr>
            <a:xfrm>
              <a:off x="809163" y="3055970"/>
              <a:ext cx="1324944" cy="258269"/>
            </a:xfrm>
            <a:prstGeom prst="rect">
              <a:avLst/>
            </a:prstGeom>
          </p:spPr>
          <p:txBody>
            <a:bodyPr lIns="121917" tIns="60959" rIns="121917" bIns="60959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2-2</a:t>
              </a:r>
              <a:endParaRPr lang="en-GB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61" name="文本1">
            <a:extLst>
              <a:ext uri="{FF2B5EF4-FFF2-40B4-BE49-F238E27FC236}">
                <a16:creationId xmlns:a16="http://schemas.microsoft.com/office/drawing/2014/main" id="{60D86364-DFC1-40DF-EB85-9905BF963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5448" y="5925286"/>
            <a:ext cx="10580764" cy="520338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ERROR</a:t>
            </a:r>
            <a:endParaRPr lang="zh-CN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1A353788-A159-713E-9FA0-5832D5014431}"/>
              </a:ext>
            </a:extLst>
          </p:cNvPr>
          <p:cNvCxnSpPr>
            <a:cxnSpLocks/>
          </p:cNvCxnSpPr>
          <p:nvPr/>
        </p:nvCxnSpPr>
        <p:spPr>
          <a:xfrm>
            <a:off x="4818805" y="2458587"/>
            <a:ext cx="0" cy="334028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5E3B1662-B473-718A-36BE-D40B59A2B768}"/>
              </a:ext>
            </a:extLst>
          </p:cNvPr>
          <p:cNvCxnSpPr>
            <a:cxnSpLocks/>
          </p:cNvCxnSpPr>
          <p:nvPr/>
        </p:nvCxnSpPr>
        <p:spPr>
          <a:xfrm>
            <a:off x="8176790" y="2475752"/>
            <a:ext cx="0" cy="334028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號: 彎曲 66">
            <a:extLst>
              <a:ext uri="{FF2B5EF4-FFF2-40B4-BE49-F238E27FC236}">
                <a16:creationId xmlns:a16="http://schemas.microsoft.com/office/drawing/2014/main" id="{9DD7FFBF-8A34-0CEB-CE32-1BE3B86AB8DE}"/>
              </a:ext>
            </a:extLst>
          </p:cNvPr>
          <p:cNvSpPr/>
          <p:nvPr/>
        </p:nvSpPr>
        <p:spPr>
          <a:xfrm rot="5400000">
            <a:off x="8994879" y="2086543"/>
            <a:ext cx="1150651" cy="954028"/>
          </a:xfrm>
          <a:prstGeom prst="bentArrow">
            <a:avLst>
              <a:gd name="adj1" fmla="val 14210"/>
              <a:gd name="adj2" fmla="val 16028"/>
              <a:gd name="adj3" fmla="val 25000"/>
              <a:gd name="adj4" fmla="val 37946"/>
            </a:avLst>
          </a:prstGeom>
          <a:solidFill>
            <a:srgbClr val="B79F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箭號: 向左 68">
            <a:extLst>
              <a:ext uri="{FF2B5EF4-FFF2-40B4-BE49-F238E27FC236}">
                <a16:creationId xmlns:a16="http://schemas.microsoft.com/office/drawing/2014/main" id="{631819CE-45F3-5145-1658-1B028663A428}"/>
              </a:ext>
            </a:extLst>
          </p:cNvPr>
          <p:cNvSpPr/>
          <p:nvPr/>
        </p:nvSpPr>
        <p:spPr>
          <a:xfrm rot="16200000">
            <a:off x="6161321" y="2651593"/>
            <a:ext cx="697395" cy="287065"/>
          </a:xfrm>
          <a:prstGeom prst="leftArrow">
            <a:avLst>
              <a:gd name="adj1" fmla="val 50000"/>
              <a:gd name="adj2" fmla="val 74983"/>
            </a:avLst>
          </a:prstGeom>
          <a:solidFill>
            <a:srgbClr val="B79F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本1">
            <a:extLst>
              <a:ext uri="{FF2B5EF4-FFF2-40B4-BE49-F238E27FC236}">
                <a16:creationId xmlns:a16="http://schemas.microsoft.com/office/drawing/2014/main" id="{85FE415F-2EC5-E476-1962-DF8C619950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07325" y="3354691"/>
            <a:ext cx="1139223" cy="520338"/>
          </a:xfrm>
          <a:prstGeom prst="roundRect">
            <a:avLst>
              <a:gd name="adj" fmla="val 11505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2B6334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SYMTAB</a:t>
            </a:r>
            <a:endParaRPr lang="zh-CN" altLang="zh-CN" sz="1200" dirty="0">
              <a:solidFill>
                <a:srgbClr val="2B63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9" name="文本1">
            <a:extLst>
              <a:ext uri="{FF2B5EF4-FFF2-40B4-BE49-F238E27FC236}">
                <a16:creationId xmlns:a16="http://schemas.microsoft.com/office/drawing/2014/main" id="{C1C09ED7-7474-07BC-B9F4-0872E456C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26732" y="4119293"/>
            <a:ext cx="1139223" cy="520338"/>
          </a:xfrm>
          <a:prstGeom prst="roundRect">
            <a:avLst>
              <a:gd name="adj" fmla="val 11505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2B6334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Intermediate </a:t>
            </a:r>
            <a:r>
              <a:rPr lang="en-US" altLang="zh-TW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F</a:t>
            </a:r>
            <a:r>
              <a:rPr lang="en-US" altLang="zh-CN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ile 1</a:t>
            </a:r>
            <a:endParaRPr lang="zh-CN" altLang="zh-CN" sz="1200" dirty="0">
              <a:solidFill>
                <a:srgbClr val="2B63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3" name="箭號: 向左 82">
            <a:extLst>
              <a:ext uri="{FF2B5EF4-FFF2-40B4-BE49-F238E27FC236}">
                <a16:creationId xmlns:a16="http://schemas.microsoft.com/office/drawing/2014/main" id="{51B454EE-DA85-4C9C-103A-467070EE15E5}"/>
              </a:ext>
            </a:extLst>
          </p:cNvPr>
          <p:cNvSpPr/>
          <p:nvPr/>
        </p:nvSpPr>
        <p:spPr>
          <a:xfrm rot="10800000">
            <a:off x="8753031" y="3410705"/>
            <a:ext cx="582381" cy="287065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箭號: 向左 83">
            <a:extLst>
              <a:ext uri="{FF2B5EF4-FFF2-40B4-BE49-F238E27FC236}">
                <a16:creationId xmlns:a16="http://schemas.microsoft.com/office/drawing/2014/main" id="{C13F004B-869D-D764-A120-76D1F1E8C2BC}"/>
              </a:ext>
            </a:extLst>
          </p:cNvPr>
          <p:cNvSpPr/>
          <p:nvPr/>
        </p:nvSpPr>
        <p:spPr>
          <a:xfrm rot="10800000">
            <a:off x="8753030" y="4150746"/>
            <a:ext cx="582383" cy="287065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文本1">
            <a:extLst>
              <a:ext uri="{FF2B5EF4-FFF2-40B4-BE49-F238E27FC236}">
                <a16:creationId xmlns:a16="http://schemas.microsoft.com/office/drawing/2014/main" id="{5B1F4CF0-497C-B93F-E264-DF85291A23B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94403" y="3299972"/>
            <a:ext cx="1139223" cy="520338"/>
          </a:xfrm>
          <a:prstGeom prst="roundRect">
            <a:avLst>
              <a:gd name="adj" fmla="val 11505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2B6334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指定</a:t>
            </a:r>
            <a:r>
              <a:rPr lang="en-US" altLang="zh-TW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Output</a:t>
            </a:r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.</a:t>
            </a:r>
            <a:endParaRPr lang="zh-CN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8" name="文本1">
            <a:extLst>
              <a:ext uri="{FF2B5EF4-FFF2-40B4-BE49-F238E27FC236}">
                <a16:creationId xmlns:a16="http://schemas.microsoft.com/office/drawing/2014/main" id="{66A0EFB4-430E-AACA-CFD2-F8B86167028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13810" y="4064574"/>
            <a:ext cx="1139223" cy="520338"/>
          </a:xfrm>
          <a:prstGeom prst="roundRect">
            <a:avLst>
              <a:gd name="adj" fmla="val 11505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2B6334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Intermediate </a:t>
            </a:r>
            <a:r>
              <a:rPr lang="en-US" altLang="zh-TW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F</a:t>
            </a:r>
            <a:r>
              <a:rPr lang="en-US" altLang="zh-CN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ile 2</a:t>
            </a:r>
            <a:endParaRPr lang="zh-CN" altLang="zh-CN" sz="1200" dirty="0">
              <a:solidFill>
                <a:srgbClr val="2B63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45" name="文本1">
            <a:extLst>
              <a:ext uri="{FF2B5EF4-FFF2-40B4-BE49-F238E27FC236}">
                <a16:creationId xmlns:a16="http://schemas.microsoft.com/office/drawing/2014/main" id="{33449423-708F-B8CE-83C1-980F1800AA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48151" y="1290517"/>
            <a:ext cx="5045040" cy="116798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76502E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46" name="组合 29">
            <a:extLst>
              <a:ext uri="{FF2B5EF4-FFF2-40B4-BE49-F238E27FC236}">
                <a16:creationId xmlns:a16="http://schemas.microsoft.com/office/drawing/2014/main" id="{D0E9173A-07FB-DAC1-39EE-B38A9D3C177F}"/>
              </a:ext>
            </a:extLst>
          </p:cNvPr>
          <p:cNvGrpSpPr/>
          <p:nvPr/>
        </p:nvGrpSpPr>
        <p:grpSpPr>
          <a:xfrm>
            <a:off x="4362872" y="1523689"/>
            <a:ext cx="1237983" cy="697397"/>
            <a:chOff x="3237545" y="4561747"/>
            <a:chExt cx="1146960" cy="1146960"/>
          </a:xfrm>
          <a:solidFill>
            <a:srgbClr val="76502E"/>
          </a:solidFill>
        </p:grpSpPr>
        <p:sp>
          <p:nvSpPr>
            <p:cNvPr id="47" name="圆角矩形 30">
              <a:extLst>
                <a:ext uri="{FF2B5EF4-FFF2-40B4-BE49-F238E27FC236}">
                  <a16:creationId xmlns:a16="http://schemas.microsoft.com/office/drawing/2014/main" id="{60BF4CEE-4571-9C8F-CD89-1C84FCC18364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grpFill/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8" name="圆角矩形 31">
              <a:extLst>
                <a:ext uri="{FF2B5EF4-FFF2-40B4-BE49-F238E27FC236}">
                  <a16:creationId xmlns:a16="http://schemas.microsoft.com/office/drawing/2014/main" id="{84685C38-2DA6-506B-6FE1-3A1B3B5CE2D7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grp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OPTAB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9" name="组合 29">
            <a:extLst>
              <a:ext uri="{FF2B5EF4-FFF2-40B4-BE49-F238E27FC236}">
                <a16:creationId xmlns:a16="http://schemas.microsoft.com/office/drawing/2014/main" id="{32E95DE4-7C24-ED1C-D32B-27FDA5B6217D}"/>
              </a:ext>
            </a:extLst>
          </p:cNvPr>
          <p:cNvGrpSpPr/>
          <p:nvPr/>
        </p:nvGrpSpPr>
        <p:grpSpPr>
          <a:xfrm>
            <a:off x="5961254" y="1523689"/>
            <a:ext cx="1237983" cy="697397"/>
            <a:chOff x="3237545" y="4561747"/>
            <a:chExt cx="1146960" cy="1146960"/>
          </a:xfrm>
          <a:solidFill>
            <a:srgbClr val="76502E"/>
          </a:solidFill>
        </p:grpSpPr>
        <p:sp>
          <p:nvSpPr>
            <p:cNvPr id="50" name="圆角矩形 30">
              <a:extLst>
                <a:ext uri="{FF2B5EF4-FFF2-40B4-BE49-F238E27FC236}">
                  <a16:creationId xmlns:a16="http://schemas.microsoft.com/office/drawing/2014/main" id="{DD99D34E-F31B-F4D2-CCA9-91543E3382F9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grpFill/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1" name="圆角矩形 31">
              <a:extLst>
                <a:ext uri="{FF2B5EF4-FFF2-40B4-BE49-F238E27FC236}">
                  <a16:creationId xmlns:a16="http://schemas.microsoft.com/office/drawing/2014/main" id="{EB0329E4-C0B0-F931-77EE-566E80E4E529}"/>
                </a:ext>
              </a:extLst>
            </p:cNvPr>
            <p:cNvSpPr/>
            <p:nvPr/>
          </p:nvSpPr>
          <p:spPr>
            <a:xfrm>
              <a:off x="3288759" y="4642031"/>
              <a:ext cx="1056713" cy="986387"/>
            </a:xfrm>
            <a:prstGeom prst="roundRect">
              <a:avLst>
                <a:gd name="adj" fmla="val 9613"/>
              </a:avLst>
            </a:prstGeom>
            <a:grp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Assembler</a:t>
              </a:r>
            </a:p>
            <a:p>
              <a:pPr algn="ctr"/>
              <a:r>
                <a:rPr lang="en-US" altLang="zh-TW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Directives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52" name="组合 29">
            <a:extLst>
              <a:ext uri="{FF2B5EF4-FFF2-40B4-BE49-F238E27FC236}">
                <a16:creationId xmlns:a16="http://schemas.microsoft.com/office/drawing/2014/main" id="{82A91DAB-3D61-6D32-43F4-9657FC60422D}"/>
              </a:ext>
            </a:extLst>
          </p:cNvPr>
          <p:cNvGrpSpPr/>
          <p:nvPr/>
        </p:nvGrpSpPr>
        <p:grpSpPr>
          <a:xfrm>
            <a:off x="7557055" y="1523689"/>
            <a:ext cx="1237983" cy="697397"/>
            <a:chOff x="3237545" y="4561747"/>
            <a:chExt cx="1146960" cy="1146960"/>
          </a:xfrm>
          <a:solidFill>
            <a:srgbClr val="76502E"/>
          </a:solidFill>
        </p:grpSpPr>
        <p:sp>
          <p:nvSpPr>
            <p:cNvPr id="53" name="圆角矩形 30">
              <a:extLst>
                <a:ext uri="{FF2B5EF4-FFF2-40B4-BE49-F238E27FC236}">
                  <a16:creationId xmlns:a16="http://schemas.microsoft.com/office/drawing/2014/main" id="{104C53D7-50E3-E3E7-FBF3-C5D673262385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grpFill/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4" name="圆角矩形 31">
              <a:extLst>
                <a:ext uri="{FF2B5EF4-FFF2-40B4-BE49-F238E27FC236}">
                  <a16:creationId xmlns:a16="http://schemas.microsoft.com/office/drawing/2014/main" id="{D9B8DF7C-8755-AF5E-4C92-6EE60D73399D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grp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Register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90" name="箭號: 迴轉箭號 89">
            <a:extLst>
              <a:ext uri="{FF2B5EF4-FFF2-40B4-BE49-F238E27FC236}">
                <a16:creationId xmlns:a16="http://schemas.microsoft.com/office/drawing/2014/main" id="{1FE8D996-59A9-BC59-605B-2F9B887AC802}"/>
              </a:ext>
            </a:extLst>
          </p:cNvPr>
          <p:cNvSpPr/>
          <p:nvPr/>
        </p:nvSpPr>
        <p:spPr>
          <a:xfrm>
            <a:off x="5024117" y="2613736"/>
            <a:ext cx="4693621" cy="729535"/>
          </a:xfrm>
          <a:prstGeom prst="uturnArrow">
            <a:avLst>
              <a:gd name="adj1" fmla="val 18856"/>
              <a:gd name="adj2" fmla="val 21928"/>
              <a:gd name="adj3" fmla="val 36059"/>
              <a:gd name="adj4" fmla="val 43750"/>
              <a:gd name="adj5" fmla="val 7254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7" name="文本1">
            <a:extLst>
              <a:ext uri="{FF2B5EF4-FFF2-40B4-BE49-F238E27FC236}">
                <a16:creationId xmlns:a16="http://schemas.microsoft.com/office/drawing/2014/main" id="{27251EF9-CFFD-8575-7FD8-9B78696B47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915133" y="3308509"/>
            <a:ext cx="1139223" cy="520338"/>
          </a:xfrm>
          <a:prstGeom prst="roundRect">
            <a:avLst>
              <a:gd name="adj" fmla="val 11505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2B6334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指定</a:t>
            </a:r>
            <a:r>
              <a:rPr lang="en-US" altLang="zh-TW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Output</a:t>
            </a:r>
            <a:endParaRPr lang="zh-CN" altLang="zh-CN" sz="1200" dirty="0">
              <a:solidFill>
                <a:srgbClr val="2B63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8" name="文本1">
            <a:extLst>
              <a:ext uri="{FF2B5EF4-FFF2-40B4-BE49-F238E27FC236}">
                <a16:creationId xmlns:a16="http://schemas.microsoft.com/office/drawing/2014/main" id="{772F7514-76EA-C263-0824-1534ABAADB8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934540" y="4073111"/>
            <a:ext cx="1139223" cy="520338"/>
          </a:xfrm>
          <a:prstGeom prst="roundRect">
            <a:avLst>
              <a:gd name="adj" fmla="val 11505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2B6334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Object File</a:t>
            </a:r>
            <a:endParaRPr lang="zh-CN" altLang="zh-CN" sz="1200" dirty="0">
              <a:solidFill>
                <a:srgbClr val="2B63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1A2926F7-2933-EA01-1B99-8E69DC4522BD}"/>
              </a:ext>
            </a:extLst>
          </p:cNvPr>
          <p:cNvSpPr txBox="1"/>
          <p:nvPr/>
        </p:nvSpPr>
        <p:spPr>
          <a:xfrm>
            <a:off x="1214103" y="5093007"/>
            <a:ext cx="87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</a:rPr>
              <a:t>Error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20FAD262-3512-8E24-90ED-39E9903CB575}"/>
              </a:ext>
            </a:extLst>
          </p:cNvPr>
          <p:cNvSpPr txBox="1"/>
          <p:nvPr/>
        </p:nvSpPr>
        <p:spPr>
          <a:xfrm>
            <a:off x="6528452" y="4968514"/>
            <a:ext cx="1691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PC or Base Relative ERROR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21CB9628-85F4-7505-8EDC-8F8D9AD6884F}"/>
              </a:ext>
            </a:extLst>
          </p:cNvPr>
          <p:cNvSpPr txBox="1"/>
          <p:nvPr/>
        </p:nvSpPr>
        <p:spPr>
          <a:xfrm>
            <a:off x="9996681" y="5010170"/>
            <a:ext cx="15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Expression</a:t>
            </a:r>
          </a:p>
          <a:p>
            <a:r>
              <a:rPr lang="en-US" altLang="zh-TW" sz="1400" dirty="0">
                <a:solidFill>
                  <a:srgbClr val="C00000"/>
                </a:solidFill>
              </a:rPr>
              <a:t>illegal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E5ED7E24-E3EB-A99C-5F6F-A99622424C1D}"/>
              </a:ext>
            </a:extLst>
          </p:cNvPr>
          <p:cNvSpPr txBox="1"/>
          <p:nvPr/>
        </p:nvSpPr>
        <p:spPr>
          <a:xfrm>
            <a:off x="-35857" y="2598348"/>
            <a:ext cx="878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林君諺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63A9BBFC-95CC-44E0-023A-66760464AB56}"/>
              </a:ext>
            </a:extLst>
          </p:cNvPr>
          <p:cNvSpPr txBox="1"/>
          <p:nvPr/>
        </p:nvSpPr>
        <p:spPr>
          <a:xfrm>
            <a:off x="-25529" y="5429058"/>
            <a:ext cx="878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蕭張媛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83ABB0B-6F52-E412-4556-EEE51BB62D92}"/>
              </a:ext>
            </a:extLst>
          </p:cNvPr>
          <p:cNvSpPr txBox="1"/>
          <p:nvPr/>
        </p:nvSpPr>
        <p:spPr>
          <a:xfrm>
            <a:off x="2203670" y="5459817"/>
            <a:ext cx="878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商東峻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46C361FF-C916-CA63-283B-BDD9AD1CD859}"/>
              </a:ext>
            </a:extLst>
          </p:cNvPr>
          <p:cNvSpPr txBox="1"/>
          <p:nvPr/>
        </p:nvSpPr>
        <p:spPr>
          <a:xfrm>
            <a:off x="4859324" y="5468096"/>
            <a:ext cx="878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李昱佑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2D8282E3-AA46-64B5-8B0F-586858A2B673}"/>
              </a:ext>
            </a:extLst>
          </p:cNvPr>
          <p:cNvSpPr txBox="1"/>
          <p:nvPr/>
        </p:nvSpPr>
        <p:spPr>
          <a:xfrm>
            <a:off x="8153312" y="5476503"/>
            <a:ext cx="878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柯美琪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26A8D4-91CB-F1AB-1806-3A214FF2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35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85" grpId="0" animBg="1"/>
      <p:bldP spid="86" grpId="0" animBg="1"/>
      <p:bldP spid="68" grpId="0" animBg="1"/>
      <p:bldP spid="80" grpId="0" animBg="1"/>
      <p:bldP spid="81" grpId="0" animBg="1"/>
      <p:bldP spid="74" grpId="0" animBg="1"/>
      <p:bldP spid="73" grpId="0" animBg="1"/>
      <p:bldP spid="71" grpId="0" animBg="1"/>
      <p:bldP spid="70" grpId="0" animBg="1"/>
      <p:bldP spid="60" grpId="0" animBg="1"/>
      <p:bldP spid="58" grpId="0" animBg="1"/>
      <p:bldP spid="59" grpId="0" animBg="1"/>
      <p:bldP spid="67" grpId="0" animBg="1"/>
      <p:bldP spid="69" grpId="0" animBg="1"/>
      <p:bldP spid="78" grpId="0" animBg="1"/>
      <p:bldP spid="79" grpId="0" animBg="1"/>
      <p:bldP spid="83" grpId="0" animBg="1"/>
      <p:bldP spid="84" grpId="0" animBg="1"/>
      <p:bldP spid="87" grpId="0" animBg="1"/>
      <p:bldP spid="88" grpId="0" animBg="1"/>
      <p:bldP spid="90" grpId="0" animBg="1"/>
      <p:bldP spid="97" grpId="0" animBg="1"/>
      <p:bldP spid="98" grpId="0" animBg="1"/>
      <p:bldP spid="99" grpId="0"/>
      <p:bldP spid="100" grpId="0"/>
      <p:bldP spid="101" grpId="0"/>
      <p:bldP spid="103" grpId="0"/>
      <p:bldP spid="104" grpId="0"/>
      <p:bldP spid="105" grpId="0"/>
      <p:bldP spid="10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Pass 2-2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函式簡述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1">
            <a:extLst>
              <a:ext uri="{FF2B5EF4-FFF2-40B4-BE49-F238E27FC236}">
                <a16:creationId xmlns:a16="http://schemas.microsoft.com/office/drawing/2014/main" id="{0ABD8BF0-C6BC-E9CA-5252-74675D6A38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3377" y="1742308"/>
            <a:ext cx="10359342" cy="73138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目的：紀錄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modification record</a:t>
            </a: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回傳一個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list (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儲存所有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modification record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8" name="组合 29">
            <a:extLst>
              <a:ext uri="{FF2B5EF4-FFF2-40B4-BE49-F238E27FC236}">
                <a16:creationId xmlns:a16="http://schemas.microsoft.com/office/drawing/2014/main" id="{8FC5D3F5-8AC1-C90F-94AE-4D57BB9544B9}"/>
              </a:ext>
            </a:extLst>
          </p:cNvPr>
          <p:cNvGrpSpPr/>
          <p:nvPr/>
        </p:nvGrpSpPr>
        <p:grpSpPr>
          <a:xfrm>
            <a:off x="833377" y="1133508"/>
            <a:ext cx="10359342" cy="503686"/>
            <a:chOff x="3237545" y="4561747"/>
            <a:chExt cx="1146960" cy="1146960"/>
          </a:xfrm>
        </p:grpSpPr>
        <p:sp>
          <p:nvSpPr>
            <p:cNvPr id="9" name="圆角矩形 30">
              <a:extLst>
                <a:ext uri="{FF2B5EF4-FFF2-40B4-BE49-F238E27FC236}">
                  <a16:creationId xmlns:a16="http://schemas.microsoft.com/office/drawing/2014/main" id="{E2184488-DF80-43A0-729D-8BD466873967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2" name="圆角矩形 31">
              <a:extLst>
                <a:ext uri="{FF2B5EF4-FFF2-40B4-BE49-F238E27FC236}">
                  <a16:creationId xmlns:a16="http://schemas.microsoft.com/office/drawing/2014/main" id="{D8C4D4FA-E6C3-C496-2657-50C953B89488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write_modification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</a:t>
              </a:r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Program_name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)</a:t>
              </a:r>
            </a:p>
          </p:txBody>
        </p:sp>
      </p:grpSp>
      <p:sp>
        <p:nvSpPr>
          <p:cNvPr id="26" name="文本1">
            <a:extLst>
              <a:ext uri="{FF2B5EF4-FFF2-40B4-BE49-F238E27FC236}">
                <a16:creationId xmlns:a16="http://schemas.microsoft.com/office/drawing/2014/main" id="{B93ED2B3-7FE1-C0E5-6B35-6C61D55E8553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3377" y="3327504"/>
            <a:ext cx="10359342" cy="671859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目的：紀錄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end record</a:t>
            </a: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回傳一個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list (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end record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27" name="组合 29">
            <a:extLst>
              <a:ext uri="{FF2B5EF4-FFF2-40B4-BE49-F238E27FC236}">
                <a16:creationId xmlns:a16="http://schemas.microsoft.com/office/drawing/2014/main" id="{E8C4EE37-93BC-AC7A-2306-C9AD3B36FE12}"/>
              </a:ext>
            </a:extLst>
          </p:cNvPr>
          <p:cNvGrpSpPr/>
          <p:nvPr/>
        </p:nvGrpSpPr>
        <p:grpSpPr>
          <a:xfrm>
            <a:off x="833377" y="2718704"/>
            <a:ext cx="10359342" cy="503686"/>
            <a:chOff x="3237545" y="4561747"/>
            <a:chExt cx="1146960" cy="1146960"/>
          </a:xfrm>
        </p:grpSpPr>
        <p:sp>
          <p:nvSpPr>
            <p:cNvPr id="28" name="圆角矩形 30">
              <a:extLst>
                <a:ext uri="{FF2B5EF4-FFF2-40B4-BE49-F238E27FC236}">
                  <a16:creationId xmlns:a16="http://schemas.microsoft.com/office/drawing/2014/main" id="{FDB84D34-69FC-A55D-DEB6-B23E7FE63C77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9" name="圆角矩形 31">
              <a:extLst>
                <a:ext uri="{FF2B5EF4-FFF2-40B4-BE49-F238E27FC236}">
                  <a16:creationId xmlns:a16="http://schemas.microsoft.com/office/drawing/2014/main" id="{13BD8354-47B7-03E5-02F1-0F9483ABB3A6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write_end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</a:t>
              </a:r>
              <a:r>
                <a:rPr lang="en-US" altLang="zh-CN" sz="24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Program_name</a:t>
              </a:r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, SYMTAB)</a:t>
              </a:r>
            </a:p>
          </p:txBody>
        </p:sp>
      </p:grpSp>
      <p:sp>
        <p:nvSpPr>
          <p:cNvPr id="30" name="文本1">
            <a:extLst>
              <a:ext uri="{FF2B5EF4-FFF2-40B4-BE49-F238E27FC236}">
                <a16:creationId xmlns:a16="http://schemas.microsoft.com/office/drawing/2014/main" id="{E5999A2B-D7CA-4D0F-CBAD-D96246B7E6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83853" y="4870769"/>
            <a:ext cx="10259979" cy="114901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目的：寫檔並輸出結果</a:t>
            </a: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header record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text record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modification record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end record</a:t>
            </a:r>
          </a:p>
          <a:p>
            <a:pPr marL="742950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Object file</a:t>
            </a:r>
          </a:p>
        </p:txBody>
      </p:sp>
      <p:grpSp>
        <p:nvGrpSpPr>
          <p:cNvPr id="31" name="组合 29">
            <a:extLst>
              <a:ext uri="{FF2B5EF4-FFF2-40B4-BE49-F238E27FC236}">
                <a16:creationId xmlns:a16="http://schemas.microsoft.com/office/drawing/2014/main" id="{A48497AC-09F1-DF2A-D648-E48ACB204BD7}"/>
              </a:ext>
            </a:extLst>
          </p:cNvPr>
          <p:cNvGrpSpPr/>
          <p:nvPr/>
        </p:nvGrpSpPr>
        <p:grpSpPr>
          <a:xfrm>
            <a:off x="880087" y="4261969"/>
            <a:ext cx="10319653" cy="503686"/>
            <a:chOff x="3237545" y="4561747"/>
            <a:chExt cx="1153631" cy="1146960"/>
          </a:xfrm>
        </p:grpSpPr>
        <p:sp>
          <p:nvSpPr>
            <p:cNvPr id="32" name="圆角矩形 30">
              <a:extLst>
                <a:ext uri="{FF2B5EF4-FFF2-40B4-BE49-F238E27FC236}">
                  <a16:creationId xmlns:a16="http://schemas.microsoft.com/office/drawing/2014/main" id="{24CBEE4C-9DC5-5CF1-EA93-E0DB4A42A149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3" name="圆角矩形 31">
              <a:extLst>
                <a:ext uri="{FF2B5EF4-FFF2-40B4-BE49-F238E27FC236}">
                  <a16:creationId xmlns:a16="http://schemas.microsoft.com/office/drawing/2014/main" id="{36531661-DCEF-1F08-C11D-88EB5CEC9F4D}"/>
                </a:ext>
              </a:extLst>
            </p:cNvPr>
            <p:cNvSpPr/>
            <p:nvPr/>
          </p:nvSpPr>
          <p:spPr>
            <a:xfrm>
              <a:off x="3237545" y="4642032"/>
              <a:ext cx="1153631" cy="986388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write_file</a:t>
              </a:r>
              <a:r>
                <a:rPr lang="en-US" altLang="zh-CN" sz="22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(</a:t>
              </a:r>
              <a:r>
                <a:rPr lang="en-US" altLang="zh-CN" sz="22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header_record</a:t>
              </a:r>
              <a:r>
                <a:rPr lang="en-US" altLang="zh-CN" sz="22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, </a:t>
              </a:r>
              <a:r>
                <a:rPr lang="en-US" altLang="zh-CN" sz="22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text_record</a:t>
              </a:r>
              <a:r>
                <a:rPr lang="en-US" altLang="zh-CN" sz="22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, </a:t>
              </a:r>
              <a:r>
                <a:rPr lang="en-US" altLang="zh-CN" sz="22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modification_record</a:t>
              </a:r>
              <a:r>
                <a:rPr lang="en-US" altLang="zh-CN" sz="22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, </a:t>
              </a:r>
              <a:r>
                <a:rPr lang="en-US" altLang="zh-CN" sz="2200" b="1" dirty="0" err="1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end_record</a:t>
              </a:r>
              <a:r>
                <a:rPr lang="en-US" altLang="zh-CN" sz="2200" b="1" dirty="0">
                  <a:solidFill>
                    <a:schemeClr val="bg1"/>
                  </a:solidFill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)</a:t>
              </a:r>
            </a:p>
          </p:txBody>
        </p:sp>
      </p:grp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6C85BE47-A389-6B6F-8D03-57BEDF7E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39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主程式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578" name="Picture 2">
            <a:extLst>
              <a:ext uri="{FF2B5EF4-FFF2-40B4-BE49-F238E27FC236}">
                <a16:creationId xmlns:a16="http://schemas.microsoft.com/office/drawing/2014/main" id="{DC484D45-3200-A936-528E-23BDB58A1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920" y="919580"/>
            <a:ext cx="9144647" cy="501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B522D3-EA83-3A24-DE44-83299DAD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7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組譯程式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DEMO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1">
            <a:extLst>
              <a:ext uri="{FF2B5EF4-FFF2-40B4-BE49-F238E27FC236}">
                <a16:creationId xmlns:a16="http://schemas.microsoft.com/office/drawing/2014/main" id="{DCC62BDA-AF3D-0D0F-2CCD-AE1B91DA42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84073" y="1058775"/>
            <a:ext cx="8820646" cy="4639984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b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  <a:hlinkClick r:id="rId4"/>
              </a:rPr>
              <a:t>https://www.youtube.com/watch?v=iQTWHDfh4Ec</a:t>
            </a: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2" name="線上媒體 1" title="SIC/XE ASM DEMO">
            <a:hlinkClick r:id="" action="ppaction://media"/>
            <a:extLst>
              <a:ext uri="{FF2B5EF4-FFF2-40B4-BE49-F238E27FC236}">
                <a16:creationId xmlns:a16="http://schemas.microsoft.com/office/drawing/2014/main" id="{0A5CE8B9-C62D-E676-A728-554D65EF222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327546" y="1128098"/>
            <a:ext cx="7395736" cy="4178592"/>
          </a:xfrm>
          <a:prstGeom prst="rect">
            <a:avLst/>
          </a:prstGeom>
        </p:spPr>
      </p:pic>
      <p:sp>
        <p:nvSpPr>
          <p:cNvPr id="3" name="矩形标注 6">
            <a:extLst>
              <a:ext uri="{FF2B5EF4-FFF2-40B4-BE49-F238E27FC236}">
                <a16:creationId xmlns:a16="http://schemas.microsoft.com/office/drawing/2014/main" id="{89EDC4D7-3449-687E-DD34-052A49C351AC}"/>
              </a:ext>
            </a:extLst>
          </p:cNvPr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5" name="矩形标注 9">
            <a:extLst>
              <a:ext uri="{FF2B5EF4-FFF2-40B4-BE49-F238E27FC236}">
                <a16:creationId xmlns:a16="http://schemas.microsoft.com/office/drawing/2014/main" id="{7820D166-62CF-9E0C-20DD-B5F1020C39F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89328DC-6BDE-FC6C-D83E-A862D0432A18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7" name="矩形标注 9">
            <a:extLst>
              <a:ext uri="{FF2B5EF4-FFF2-40B4-BE49-F238E27FC236}">
                <a16:creationId xmlns:a16="http://schemas.microsoft.com/office/drawing/2014/main" id="{D6A47B75-CD03-C2D2-3E0A-C057C8201580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8" name="矩形标注 9">
            <a:extLst>
              <a:ext uri="{FF2B5EF4-FFF2-40B4-BE49-F238E27FC236}">
                <a16:creationId xmlns:a16="http://schemas.microsoft.com/office/drawing/2014/main" id="{CDFD83F8-7D2F-B9E4-FB07-3392780947FF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9" name="矩形标注 9">
            <a:extLst>
              <a:ext uri="{FF2B5EF4-FFF2-40B4-BE49-F238E27FC236}">
                <a16:creationId xmlns:a16="http://schemas.microsoft.com/office/drawing/2014/main" id="{7CCD94A5-8C48-7B7F-DE6D-DBB5A511D322}"/>
              </a:ext>
            </a:extLst>
          </p:cNvPr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5F68E01-B4BB-CD70-B600-9D6C57B5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11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Loader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DEMO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102DD9-2880-9025-D9A4-4034BA739928}"/>
              </a:ext>
            </a:extLst>
          </p:cNvPr>
          <p:cNvSpPr txBox="1"/>
          <p:nvPr/>
        </p:nvSpPr>
        <p:spPr>
          <a:xfrm>
            <a:off x="2976611" y="565045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hlinkClick r:id="rId4"/>
              </a:rPr>
              <a:t>https://youtu.be/GinfA8uS8vM</a:t>
            </a:r>
            <a:endParaRPr lang="zh-TW" altLang="en-US" dirty="0"/>
          </a:p>
        </p:txBody>
      </p:sp>
      <p:pic>
        <p:nvPicPr>
          <p:cNvPr id="9" name="線上媒體 8" title="SIC/XE Loader Demo">
            <a:hlinkClick r:id="" action="ppaction://media"/>
            <a:extLst>
              <a:ext uri="{FF2B5EF4-FFF2-40B4-BE49-F238E27FC236}">
                <a16:creationId xmlns:a16="http://schemas.microsoft.com/office/drawing/2014/main" id="{3E0581B8-FA3E-A798-DE73-33CD80D8264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26515" y="1008671"/>
            <a:ext cx="7938969" cy="448551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F3D0DE-49E5-EA1C-BAE7-4CE0DCC5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0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Loader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95">
            <a:extLst>
              <a:ext uri="{FF2B5EF4-FFF2-40B4-BE49-F238E27FC236}">
                <a16:creationId xmlns:a16="http://schemas.microsoft.com/office/drawing/2014/main" id="{C402C89C-1280-2133-E3F4-9CB3C7FBE15D}"/>
              </a:ext>
            </a:extLst>
          </p:cNvPr>
          <p:cNvGrpSpPr/>
          <p:nvPr/>
        </p:nvGrpSpPr>
        <p:grpSpPr>
          <a:xfrm>
            <a:off x="3243714" y="3650835"/>
            <a:ext cx="2787801" cy="2033863"/>
            <a:chOff x="1458841" y="2943034"/>
            <a:chExt cx="1887144" cy="1379472"/>
          </a:xfrm>
          <a:solidFill>
            <a:schemeClr val="bg2"/>
          </a:solidFill>
          <a:effectLst/>
        </p:grpSpPr>
        <p:sp>
          <p:nvSpPr>
            <p:cNvPr id="18" name="矩形 7">
              <a:extLst>
                <a:ext uri="{FF2B5EF4-FFF2-40B4-BE49-F238E27FC236}">
                  <a16:creationId xmlns:a16="http://schemas.microsoft.com/office/drawing/2014/main" id="{891B4A34-6559-0B26-92CA-CC24EBE06420}"/>
                </a:ext>
              </a:extLst>
            </p:cNvPr>
            <p:cNvSpPr/>
            <p:nvPr/>
          </p:nvSpPr>
          <p:spPr>
            <a:xfrm flipH="1" flipV="1">
              <a:off x="1458841" y="2943034"/>
              <a:ext cx="1862287" cy="1379472"/>
            </a:xfrm>
            <a:custGeom>
              <a:avLst/>
              <a:gdLst/>
              <a:ahLst/>
              <a:cxnLst/>
              <a:rect l="l" t="t" r="r" b="b"/>
              <a:pathLst>
                <a:path w="4824536" h="2880320">
                  <a:moveTo>
                    <a:pt x="3763347" y="2880320"/>
                  </a:moveTo>
                  <a:lnTo>
                    <a:pt x="2646548" y="2880320"/>
                  </a:lnTo>
                  <a:lnTo>
                    <a:pt x="1529749" y="2880320"/>
                  </a:lnTo>
                  <a:lnTo>
                    <a:pt x="0" y="2880320"/>
                  </a:lnTo>
                  <a:lnTo>
                    <a:pt x="0" y="1584176"/>
                  </a:lnTo>
                  <a:lnTo>
                    <a:pt x="0" y="1296144"/>
                  </a:lnTo>
                  <a:lnTo>
                    <a:pt x="0" y="1061189"/>
                  </a:lnTo>
                  <a:cubicBezTo>
                    <a:pt x="0" y="475110"/>
                    <a:pt x="475110" y="0"/>
                    <a:pt x="1061189" y="0"/>
                  </a:cubicBezTo>
                  <a:lnTo>
                    <a:pt x="2177988" y="0"/>
                  </a:lnTo>
                  <a:lnTo>
                    <a:pt x="3294787" y="0"/>
                  </a:lnTo>
                  <a:lnTo>
                    <a:pt x="4824536" y="0"/>
                  </a:lnTo>
                  <a:lnTo>
                    <a:pt x="4824536" y="1296144"/>
                  </a:lnTo>
                  <a:lnTo>
                    <a:pt x="4824536" y="1584176"/>
                  </a:lnTo>
                  <a:lnTo>
                    <a:pt x="4824536" y="1819131"/>
                  </a:lnTo>
                  <a:cubicBezTo>
                    <a:pt x="4824536" y="2405210"/>
                    <a:pt x="4349426" y="2880320"/>
                    <a:pt x="3763347" y="288032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2" name="直接连接符 97">
              <a:extLst>
                <a:ext uri="{FF2B5EF4-FFF2-40B4-BE49-F238E27FC236}">
                  <a16:creationId xmlns:a16="http://schemas.microsoft.com/office/drawing/2014/main" id="{E999B18D-BE38-551D-7797-38EC65BAD244}"/>
                </a:ext>
              </a:extLst>
            </p:cNvPr>
            <p:cNvCxnSpPr/>
            <p:nvPr/>
          </p:nvCxnSpPr>
          <p:spPr>
            <a:xfrm flipH="1">
              <a:off x="1639942" y="4060156"/>
              <a:ext cx="1706043" cy="0"/>
            </a:xfrm>
            <a:prstGeom prst="line">
              <a:avLst/>
            </a:prstGeom>
            <a:grpFill/>
            <a:ln w="19050" cap="flat" cmpd="sng" algn="ctr">
              <a:noFill/>
              <a:prstDash val="sysDash"/>
            </a:ln>
            <a:effectLst/>
          </p:spPr>
        </p:cxnSp>
        <p:sp>
          <p:nvSpPr>
            <p:cNvPr id="26" name="TextBox 102">
              <a:extLst>
                <a:ext uri="{FF2B5EF4-FFF2-40B4-BE49-F238E27FC236}">
                  <a16:creationId xmlns:a16="http://schemas.microsoft.com/office/drawing/2014/main" id="{2DB98869-DBC7-9DD7-2155-BD05E6CE0D3C}"/>
                </a:ext>
              </a:extLst>
            </p:cNvPr>
            <p:cNvSpPr txBox="1"/>
            <p:nvPr/>
          </p:nvSpPr>
          <p:spPr>
            <a:xfrm>
              <a:off x="1535402" y="3229353"/>
              <a:ext cx="1785727" cy="5657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根據</a:t>
              </a:r>
              <a:r>
                <a:rPr lang="en-US" altLang="zh-CN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Modification</a:t>
              </a:r>
              <a:r>
                <a:rPr lang="zh-CN" altLang="en-US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部分</a:t>
              </a:r>
              <a:r>
                <a:rPr lang="en-US" altLang="zh-CN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,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將</a:t>
              </a:r>
              <a:r>
                <a:rPr lang="en-US" altLang="zh-CN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Text</a:t>
              </a:r>
              <a:r>
                <a:rPr lang="zh-CN" altLang="en-US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需要修改的部分加上</a:t>
              </a:r>
              <a:r>
                <a:rPr lang="en-US" altLang="zh-CN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starting address</a:t>
              </a:r>
              <a:endParaRPr lang="zh-CN" altLang="en-US" sz="1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TextBox 103">
              <a:extLst>
                <a:ext uri="{FF2B5EF4-FFF2-40B4-BE49-F238E27FC236}">
                  <a16:creationId xmlns:a16="http://schemas.microsoft.com/office/drawing/2014/main" id="{91AD0ED9-60C3-1F57-4E8F-630548FB1960}"/>
                </a:ext>
              </a:extLst>
            </p:cNvPr>
            <p:cNvSpPr txBox="1"/>
            <p:nvPr/>
          </p:nvSpPr>
          <p:spPr>
            <a:xfrm>
              <a:off x="1559568" y="3808096"/>
              <a:ext cx="1571887" cy="341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TW" altLang="en-US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把結果放回</a:t>
              </a:r>
              <a:r>
                <a:rPr lang="en-US" altLang="zh-TW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string</a:t>
              </a:r>
              <a:r>
                <a:rPr lang="zh-TW" altLang="en-US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，</a:t>
              </a:r>
              <a:br>
                <a:rPr lang="en-US" altLang="zh-TW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</a:br>
              <a:r>
                <a:rPr lang="zh-TW" altLang="en-US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以便在</a:t>
              </a:r>
              <a:r>
                <a:rPr lang="en-US" altLang="zh-TW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GDB</a:t>
              </a:r>
              <a:r>
                <a:rPr lang="zh-TW" altLang="en-US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觀察記憶體結果</a:t>
              </a:r>
              <a:endParaRPr lang="zh-CN" altLang="en-US" sz="1335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9" name="组合 104">
            <a:extLst>
              <a:ext uri="{FF2B5EF4-FFF2-40B4-BE49-F238E27FC236}">
                <a16:creationId xmlns:a16="http://schemas.microsoft.com/office/drawing/2014/main" id="{98CEA228-C2FE-8066-84AE-C56CD9BE8EB5}"/>
              </a:ext>
            </a:extLst>
          </p:cNvPr>
          <p:cNvGrpSpPr/>
          <p:nvPr/>
        </p:nvGrpSpPr>
        <p:grpSpPr>
          <a:xfrm>
            <a:off x="3243714" y="1886217"/>
            <a:ext cx="2702864" cy="1630573"/>
            <a:chOff x="685067" y="915566"/>
            <a:chExt cx="2728160" cy="1968576"/>
          </a:xfrm>
          <a:solidFill>
            <a:schemeClr val="bg1"/>
          </a:solidFill>
          <a:effectLst/>
        </p:grpSpPr>
        <p:sp>
          <p:nvSpPr>
            <p:cNvPr id="30" name="矩形 7">
              <a:extLst>
                <a:ext uri="{FF2B5EF4-FFF2-40B4-BE49-F238E27FC236}">
                  <a16:creationId xmlns:a16="http://schemas.microsoft.com/office/drawing/2014/main" id="{82D8D82A-E1CC-0405-9AD9-C0939CD2CF0C}"/>
                </a:ext>
              </a:extLst>
            </p:cNvPr>
            <p:cNvSpPr/>
            <p:nvPr/>
          </p:nvSpPr>
          <p:spPr>
            <a:xfrm flipH="1">
              <a:off x="685067" y="915566"/>
              <a:ext cx="2728160" cy="1968576"/>
            </a:xfrm>
            <a:custGeom>
              <a:avLst/>
              <a:gdLst/>
              <a:ahLst/>
              <a:cxnLst/>
              <a:rect l="l" t="t" r="r" b="b"/>
              <a:pathLst>
                <a:path w="4824536" h="2880320">
                  <a:moveTo>
                    <a:pt x="3763347" y="2880320"/>
                  </a:moveTo>
                  <a:lnTo>
                    <a:pt x="2646548" y="2880320"/>
                  </a:lnTo>
                  <a:lnTo>
                    <a:pt x="1529749" y="2880320"/>
                  </a:lnTo>
                  <a:lnTo>
                    <a:pt x="0" y="2880320"/>
                  </a:lnTo>
                  <a:lnTo>
                    <a:pt x="0" y="1584176"/>
                  </a:lnTo>
                  <a:lnTo>
                    <a:pt x="0" y="1296144"/>
                  </a:lnTo>
                  <a:lnTo>
                    <a:pt x="0" y="1061189"/>
                  </a:lnTo>
                  <a:cubicBezTo>
                    <a:pt x="0" y="475110"/>
                    <a:pt x="475110" y="0"/>
                    <a:pt x="1061189" y="0"/>
                  </a:cubicBezTo>
                  <a:lnTo>
                    <a:pt x="2177988" y="0"/>
                  </a:lnTo>
                  <a:lnTo>
                    <a:pt x="3294787" y="0"/>
                  </a:lnTo>
                  <a:lnTo>
                    <a:pt x="4824536" y="0"/>
                  </a:lnTo>
                  <a:lnTo>
                    <a:pt x="4824536" y="1296144"/>
                  </a:lnTo>
                  <a:lnTo>
                    <a:pt x="4824536" y="1584176"/>
                  </a:lnTo>
                  <a:lnTo>
                    <a:pt x="4824536" y="1819131"/>
                  </a:lnTo>
                  <a:cubicBezTo>
                    <a:pt x="4824536" y="2405210"/>
                    <a:pt x="4349426" y="2880320"/>
                    <a:pt x="3763347" y="288032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2" name="TextBox 107">
              <a:extLst>
                <a:ext uri="{FF2B5EF4-FFF2-40B4-BE49-F238E27FC236}">
                  <a16:creationId xmlns:a16="http://schemas.microsoft.com/office/drawing/2014/main" id="{01D37ED4-6F6E-7CD3-BB53-76AC1D94C232}"/>
                </a:ext>
              </a:extLst>
            </p:cNvPr>
            <p:cNvSpPr txBox="1"/>
            <p:nvPr/>
          </p:nvSpPr>
          <p:spPr>
            <a:xfrm>
              <a:off x="715417" y="1591493"/>
              <a:ext cx="2583504" cy="7803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TW" altLang="en-US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將前面處理的結果 </a:t>
              </a:r>
              <a:r>
                <a:rPr lang="en-US" altLang="zh-TW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(.obj)</a:t>
              </a:r>
              <a:br>
                <a:rPr lang="en-US" altLang="zh-TW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</a:br>
              <a:r>
                <a:rPr lang="zh-TW" altLang="en-US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做為參數執行程式</a:t>
              </a:r>
              <a:endParaRPr lang="zh-CN" altLang="en-US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3" name="组合 108">
            <a:extLst>
              <a:ext uri="{FF2B5EF4-FFF2-40B4-BE49-F238E27FC236}">
                <a16:creationId xmlns:a16="http://schemas.microsoft.com/office/drawing/2014/main" id="{90CF824B-9312-408B-9C58-09789E081883}"/>
              </a:ext>
            </a:extLst>
          </p:cNvPr>
          <p:cNvGrpSpPr/>
          <p:nvPr/>
        </p:nvGrpSpPr>
        <p:grpSpPr>
          <a:xfrm>
            <a:off x="6071868" y="3628610"/>
            <a:ext cx="2520268" cy="1698417"/>
            <a:chOff x="3390310" y="2983512"/>
            <a:chExt cx="2441247" cy="1746336"/>
          </a:xfrm>
          <a:effectLst/>
        </p:grpSpPr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8C9B5CBF-1748-12FD-6491-10DD931B0178}"/>
                </a:ext>
              </a:extLst>
            </p:cNvPr>
            <p:cNvSpPr/>
            <p:nvPr/>
          </p:nvSpPr>
          <p:spPr>
            <a:xfrm flipH="1">
              <a:off x="3390310" y="2983512"/>
              <a:ext cx="2333818" cy="1746336"/>
            </a:xfrm>
            <a:custGeom>
              <a:avLst/>
              <a:gdLst/>
              <a:ahLst/>
              <a:cxnLst/>
              <a:rect l="l" t="t" r="r" b="b"/>
              <a:pathLst>
                <a:path w="4824536" h="2880320">
                  <a:moveTo>
                    <a:pt x="3763347" y="2880320"/>
                  </a:moveTo>
                  <a:lnTo>
                    <a:pt x="2646548" y="2880320"/>
                  </a:lnTo>
                  <a:lnTo>
                    <a:pt x="1529749" y="2880320"/>
                  </a:lnTo>
                  <a:lnTo>
                    <a:pt x="0" y="2880320"/>
                  </a:lnTo>
                  <a:lnTo>
                    <a:pt x="0" y="1584176"/>
                  </a:lnTo>
                  <a:lnTo>
                    <a:pt x="0" y="1296144"/>
                  </a:lnTo>
                  <a:lnTo>
                    <a:pt x="0" y="1061189"/>
                  </a:lnTo>
                  <a:cubicBezTo>
                    <a:pt x="0" y="475110"/>
                    <a:pt x="475110" y="0"/>
                    <a:pt x="1061189" y="0"/>
                  </a:cubicBezTo>
                  <a:lnTo>
                    <a:pt x="2177988" y="0"/>
                  </a:lnTo>
                  <a:lnTo>
                    <a:pt x="3294787" y="0"/>
                  </a:lnTo>
                  <a:lnTo>
                    <a:pt x="4824536" y="0"/>
                  </a:lnTo>
                  <a:lnTo>
                    <a:pt x="4824536" y="1296144"/>
                  </a:lnTo>
                  <a:lnTo>
                    <a:pt x="4824536" y="1584176"/>
                  </a:lnTo>
                  <a:lnTo>
                    <a:pt x="4824536" y="1819131"/>
                  </a:lnTo>
                  <a:cubicBezTo>
                    <a:pt x="4824536" y="2405210"/>
                    <a:pt x="4349426" y="2880320"/>
                    <a:pt x="3763347" y="288032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5" name="TextBox 110">
              <a:extLst>
                <a:ext uri="{FF2B5EF4-FFF2-40B4-BE49-F238E27FC236}">
                  <a16:creationId xmlns:a16="http://schemas.microsoft.com/office/drawing/2014/main" id="{2E0C039C-1516-4EE3-FF9E-1CBC267078D5}"/>
                </a:ext>
              </a:extLst>
            </p:cNvPr>
            <p:cNvSpPr txBox="1"/>
            <p:nvPr/>
          </p:nvSpPr>
          <p:spPr>
            <a:xfrm>
              <a:off x="3497739" y="3519837"/>
              <a:ext cx="2333818" cy="702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defRPr/>
              </a:pPr>
              <a:r>
                <a:rPr lang="zh-CN" altLang="en-US" sz="16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將修改好的結果轉換成</a:t>
              </a:r>
              <a:r>
                <a:rPr lang="en-US" altLang="zh-CN" sz="16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internal presentation</a:t>
              </a:r>
              <a:br>
                <a:rPr lang="en-US" altLang="zh-CN" sz="16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</a:br>
              <a:r>
                <a:rPr lang="zh-CN" altLang="en-US" sz="16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的</a:t>
              </a:r>
              <a:r>
                <a:rPr lang="en-US" altLang="zh-CN" sz="16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binary form</a:t>
              </a:r>
              <a:endParaRPr lang="zh-CN" altLang="en-US" sz="16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7" name="组合 112">
            <a:extLst>
              <a:ext uri="{FF2B5EF4-FFF2-40B4-BE49-F238E27FC236}">
                <a16:creationId xmlns:a16="http://schemas.microsoft.com/office/drawing/2014/main" id="{958E5F05-BB62-8428-00EE-6CFAEDA1FDB4}"/>
              </a:ext>
            </a:extLst>
          </p:cNvPr>
          <p:cNvGrpSpPr/>
          <p:nvPr/>
        </p:nvGrpSpPr>
        <p:grpSpPr>
          <a:xfrm>
            <a:off x="6069631" y="1256730"/>
            <a:ext cx="3007592" cy="2260679"/>
            <a:chOff x="3467029" y="1542643"/>
            <a:chExt cx="1862287" cy="1379472"/>
          </a:xfrm>
          <a:effectLst/>
        </p:grpSpPr>
        <p:sp>
          <p:nvSpPr>
            <p:cNvPr id="38" name="矩形 7">
              <a:extLst>
                <a:ext uri="{FF2B5EF4-FFF2-40B4-BE49-F238E27FC236}">
                  <a16:creationId xmlns:a16="http://schemas.microsoft.com/office/drawing/2014/main" id="{99E48973-0EB8-55A2-5C71-17237A424131}"/>
                </a:ext>
              </a:extLst>
            </p:cNvPr>
            <p:cNvSpPr/>
            <p:nvPr/>
          </p:nvSpPr>
          <p:spPr>
            <a:xfrm flipH="1" flipV="1">
              <a:off x="3467029" y="1542643"/>
              <a:ext cx="1862287" cy="1379472"/>
            </a:xfrm>
            <a:custGeom>
              <a:avLst/>
              <a:gdLst/>
              <a:ahLst/>
              <a:cxnLst/>
              <a:rect l="l" t="t" r="r" b="b"/>
              <a:pathLst>
                <a:path w="4824536" h="2880320">
                  <a:moveTo>
                    <a:pt x="3763347" y="2880320"/>
                  </a:moveTo>
                  <a:lnTo>
                    <a:pt x="2646548" y="2880320"/>
                  </a:lnTo>
                  <a:lnTo>
                    <a:pt x="1529749" y="2880320"/>
                  </a:lnTo>
                  <a:lnTo>
                    <a:pt x="0" y="2880320"/>
                  </a:lnTo>
                  <a:lnTo>
                    <a:pt x="0" y="1584176"/>
                  </a:lnTo>
                  <a:lnTo>
                    <a:pt x="0" y="1296144"/>
                  </a:lnTo>
                  <a:lnTo>
                    <a:pt x="0" y="1061189"/>
                  </a:lnTo>
                  <a:cubicBezTo>
                    <a:pt x="0" y="475110"/>
                    <a:pt x="475110" y="0"/>
                    <a:pt x="1061189" y="0"/>
                  </a:cubicBezTo>
                  <a:lnTo>
                    <a:pt x="2177988" y="0"/>
                  </a:lnTo>
                  <a:lnTo>
                    <a:pt x="3294787" y="0"/>
                  </a:lnTo>
                  <a:lnTo>
                    <a:pt x="4824536" y="0"/>
                  </a:lnTo>
                  <a:lnTo>
                    <a:pt x="4824536" y="1296144"/>
                  </a:lnTo>
                  <a:lnTo>
                    <a:pt x="4824536" y="1584176"/>
                  </a:lnTo>
                  <a:lnTo>
                    <a:pt x="4824536" y="1819131"/>
                  </a:lnTo>
                  <a:cubicBezTo>
                    <a:pt x="4824536" y="2405210"/>
                    <a:pt x="4349426" y="2880320"/>
                    <a:pt x="3763347" y="288032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9" name="TextBox 114">
              <a:extLst>
                <a:ext uri="{FF2B5EF4-FFF2-40B4-BE49-F238E27FC236}">
                  <a16:creationId xmlns:a16="http://schemas.microsoft.com/office/drawing/2014/main" id="{1413DDF2-37F8-5917-E8FC-8BEEC1019C35}"/>
                </a:ext>
              </a:extLst>
            </p:cNvPr>
            <p:cNvSpPr txBox="1"/>
            <p:nvPr/>
          </p:nvSpPr>
          <p:spPr>
            <a:xfrm>
              <a:off x="3573540" y="1895086"/>
              <a:ext cx="1755776" cy="508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spcBef>
                  <a:spcPts val="600"/>
                </a:spcBef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將</a:t>
              </a:r>
              <a:r>
                <a:rPr lang="en-US" altLang="zh-CN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Text</a:t>
              </a:r>
              <a:r>
                <a:rPr lang="zh-CN" altLang="en-US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部分放入</a:t>
              </a:r>
              <a:r>
                <a:rPr lang="en-US" altLang="zh-CN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string</a:t>
              </a:r>
              <a:r>
                <a:rPr lang="zh-CN" altLang="en-US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中</a:t>
              </a:r>
              <a:endParaRPr lang="en-US" altLang="zh-CN" sz="1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Source Han Serif SC" panose="02020400000000000000" pitchFamily="18" charset="-122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以</a:t>
              </a:r>
              <a:r>
                <a:rPr lang="en-US" altLang="zh-CN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string</a:t>
              </a:r>
              <a:r>
                <a:rPr lang="zh-CN" altLang="en-US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的位址做為</a:t>
              </a:r>
              <a:r>
                <a:rPr lang="en-US" altLang="zh-CN" sz="1800" b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Source Han Serif SC" panose="02020400000000000000" pitchFamily="18" charset="-122"/>
                </a:rPr>
                <a:t>starting address</a:t>
              </a:r>
              <a:endParaRPr lang="zh-CN" altLang="en-US" sz="1800" b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F9B75573-618C-9052-96E2-A10DA9945154}"/>
                </a:ext>
              </a:extLst>
            </p:cNvPr>
            <p:cNvSpPr txBox="1"/>
            <p:nvPr/>
          </p:nvSpPr>
          <p:spPr>
            <a:xfrm>
              <a:off x="3573540" y="2449420"/>
              <a:ext cx="1496959" cy="30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先將各行</a:t>
              </a:r>
              <a:r>
                <a:rPr lang="en-US" altLang="zh-CN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Text</a:t>
              </a:r>
              <a:r>
                <a:rPr lang="zh-CN" altLang="en-US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分開存放，</a:t>
              </a:r>
              <a:br>
                <a:rPr lang="en-US" altLang="zh-CN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</a:br>
              <a:r>
                <a:rPr lang="zh-CN" altLang="en-US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以便計算</a:t>
              </a:r>
              <a:r>
                <a:rPr lang="en-US" altLang="zh-CN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Modification</a:t>
              </a:r>
              <a:r>
                <a:rPr lang="zh-CN" altLang="en-US" sz="1335" kern="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的位移</a:t>
              </a: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75EDC6-1DA1-23C9-E56A-DC24DE62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16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Loader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A0F9AFA-311F-6776-8083-770363406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540" y="1021417"/>
            <a:ext cx="6140920" cy="493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0DF7D-4FA4-0CEB-02D8-C6C974BE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046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Loader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26">
            <a:extLst>
              <a:ext uri="{FF2B5EF4-FFF2-40B4-BE49-F238E27FC236}">
                <a16:creationId xmlns:a16="http://schemas.microsoft.com/office/drawing/2014/main" id="{3FE4EE5D-CB37-83DD-2C1E-DBD099BA2CD8}"/>
              </a:ext>
            </a:extLst>
          </p:cNvPr>
          <p:cNvGrpSpPr/>
          <p:nvPr/>
        </p:nvGrpSpPr>
        <p:grpSpPr>
          <a:xfrm>
            <a:off x="1484804" y="1076532"/>
            <a:ext cx="9326880" cy="472433"/>
            <a:chOff x="6244105" y="2385568"/>
            <a:chExt cx="3221557" cy="47243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496F0BB-24B2-8536-0AB1-CE1169AC4EE9}"/>
                </a:ext>
              </a:extLst>
            </p:cNvPr>
            <p:cNvSpPr/>
            <p:nvPr/>
          </p:nvSpPr>
          <p:spPr>
            <a:xfrm>
              <a:off x="6244105" y="2385568"/>
              <a:ext cx="3221557" cy="472433"/>
            </a:xfrm>
            <a:prstGeom prst="rect">
              <a:avLst/>
            </a:prstGeom>
            <a:solidFill>
              <a:srgbClr val="DA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3" name="TextBox 32">
              <a:extLst>
                <a:ext uri="{FF2B5EF4-FFF2-40B4-BE49-F238E27FC236}">
                  <a16:creationId xmlns:a16="http://schemas.microsoft.com/office/drawing/2014/main" id="{ED57D10B-4789-5C36-EC4F-5C803B6F59D6}"/>
                </a:ext>
              </a:extLst>
            </p:cNvPr>
            <p:cNvSpPr txBox="1"/>
            <p:nvPr/>
          </p:nvSpPr>
          <p:spPr>
            <a:xfrm>
              <a:off x="6297827" y="2468917"/>
              <a:ext cx="3025089" cy="315473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algn="ctr" defTabSz="914273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修改好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Text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之後，把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ascii byte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轉換成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internal presentation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的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binary form</a:t>
              </a:r>
            </a:p>
          </p:txBody>
        </p:sp>
      </p:grp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03F27C6-AA97-8A54-5C53-7AF45CB1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12" y="1716494"/>
            <a:ext cx="6107776" cy="41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964BE1-6E16-E942-8AC8-23824C46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00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Loader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7A70EF8-9886-BE32-96F4-62E22858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793" y="1109738"/>
            <a:ext cx="5578493" cy="471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组合 27">
            <a:extLst>
              <a:ext uri="{FF2B5EF4-FFF2-40B4-BE49-F238E27FC236}">
                <a16:creationId xmlns:a16="http://schemas.microsoft.com/office/drawing/2014/main" id="{64ABA7A0-2A08-1C3C-73DA-03F484CDE037}"/>
              </a:ext>
            </a:extLst>
          </p:cNvPr>
          <p:cNvGrpSpPr/>
          <p:nvPr/>
        </p:nvGrpSpPr>
        <p:grpSpPr>
          <a:xfrm>
            <a:off x="1036834" y="2524589"/>
            <a:ext cx="3540863" cy="472433"/>
            <a:chOff x="6244101" y="2933357"/>
            <a:chExt cx="3540863" cy="47243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28CD6D3-8934-5D82-6AF6-5A36B3244C83}"/>
                </a:ext>
              </a:extLst>
            </p:cNvPr>
            <p:cNvSpPr/>
            <p:nvPr/>
          </p:nvSpPr>
          <p:spPr>
            <a:xfrm>
              <a:off x="6244101" y="2933357"/>
              <a:ext cx="3540863" cy="4724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7" name="TextBox 34">
              <a:extLst>
                <a:ext uri="{FF2B5EF4-FFF2-40B4-BE49-F238E27FC236}">
                  <a16:creationId xmlns:a16="http://schemas.microsoft.com/office/drawing/2014/main" id="{A3B883E0-86E3-C737-AEFB-AB2EF2BE8B90}"/>
                </a:ext>
              </a:extLst>
            </p:cNvPr>
            <p:cNvSpPr txBox="1"/>
            <p:nvPr/>
          </p:nvSpPr>
          <p:spPr>
            <a:xfrm>
              <a:off x="6297825" y="3016707"/>
              <a:ext cx="3167837" cy="315473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defTabSz="914273"/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在</a:t>
              </a:r>
              <a:r>
                <a:rPr lang="en-US" altLang="zh-CN" sz="16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GDB</a:t>
              </a:r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中執行</a:t>
              </a:r>
            </a:p>
          </p:txBody>
        </p:sp>
      </p:grpSp>
      <p:grpSp>
        <p:nvGrpSpPr>
          <p:cNvPr id="28" name="组合 28">
            <a:extLst>
              <a:ext uri="{FF2B5EF4-FFF2-40B4-BE49-F238E27FC236}">
                <a16:creationId xmlns:a16="http://schemas.microsoft.com/office/drawing/2014/main" id="{376DB668-DFE8-73D8-FD95-5B3EE50EF2A4}"/>
              </a:ext>
            </a:extLst>
          </p:cNvPr>
          <p:cNvGrpSpPr/>
          <p:nvPr/>
        </p:nvGrpSpPr>
        <p:grpSpPr>
          <a:xfrm>
            <a:off x="1036837" y="3072378"/>
            <a:ext cx="3540863" cy="472433"/>
            <a:chOff x="6244104" y="3481146"/>
            <a:chExt cx="3540863" cy="47243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D413EB7-410A-5C95-3424-0A9E6534BA4D}"/>
                </a:ext>
              </a:extLst>
            </p:cNvPr>
            <p:cNvSpPr/>
            <p:nvPr/>
          </p:nvSpPr>
          <p:spPr>
            <a:xfrm>
              <a:off x="6244104" y="3481146"/>
              <a:ext cx="3540863" cy="472433"/>
            </a:xfrm>
            <a:prstGeom prst="rect">
              <a:avLst/>
            </a:prstGeom>
            <a:solidFill>
              <a:srgbClr val="DAD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spcCol="0" rtlCol="0" anchor="ctr"/>
            <a:lstStyle/>
            <a:p>
              <a:pPr algn="ctr" defTabSz="914273"/>
              <a:endPara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0" name="TextBox 36">
              <a:extLst>
                <a:ext uri="{FF2B5EF4-FFF2-40B4-BE49-F238E27FC236}">
                  <a16:creationId xmlns:a16="http://schemas.microsoft.com/office/drawing/2014/main" id="{4FF5E089-DA29-8880-AC49-4203160E8294}"/>
                </a:ext>
              </a:extLst>
            </p:cNvPr>
            <p:cNvSpPr txBox="1"/>
            <p:nvPr/>
          </p:nvSpPr>
          <p:spPr>
            <a:xfrm>
              <a:off x="6297826" y="3564495"/>
              <a:ext cx="3391980" cy="315473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 defTabSz="914273"/>
              <a:r>
                <a:rPr lang="zh-TW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查看記憶體位置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77A208-9136-9ED0-D87F-68C0561F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53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Loader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4DCDD4B-6819-4058-B9DD-FDE916EDC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56" y="2363003"/>
            <a:ext cx="8389688" cy="21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D6F516-59BC-1B78-6EA3-5F66915A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73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3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CODE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FF329-DACD-4655-8B3E-E88AC1EAF59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03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41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3" grpId="0" animBg="1"/>
      <p:bldP spid="11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箭號: 向左 14">
            <a:extLst>
              <a:ext uri="{FF2B5EF4-FFF2-40B4-BE49-F238E27FC236}">
                <a16:creationId xmlns:a16="http://schemas.microsoft.com/office/drawing/2014/main" id="{04F06005-4688-AD10-54AF-047E0FE14B53}"/>
              </a:ext>
            </a:extLst>
          </p:cNvPr>
          <p:cNvSpPr/>
          <p:nvPr/>
        </p:nvSpPr>
        <p:spPr>
          <a:xfrm rot="10800000">
            <a:off x="4837653" y="3359216"/>
            <a:ext cx="1707523" cy="558265"/>
          </a:xfrm>
          <a:prstGeom prst="leftArrow">
            <a:avLst>
              <a:gd name="adj1" fmla="val 50000"/>
              <a:gd name="adj2" fmla="val 6249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Loader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架構 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&amp;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組員分工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63A9BBFC-95CC-44E0-023A-66760464AB56}"/>
              </a:ext>
            </a:extLst>
          </p:cNvPr>
          <p:cNvSpPr txBox="1"/>
          <p:nvPr/>
        </p:nvSpPr>
        <p:spPr>
          <a:xfrm>
            <a:off x="8485643" y="4712552"/>
            <a:ext cx="113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盧柏諭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13" name="文本1">
            <a:extLst>
              <a:ext uri="{FF2B5EF4-FFF2-40B4-BE49-F238E27FC236}">
                <a16:creationId xmlns:a16="http://schemas.microsoft.com/office/drawing/2014/main" id="{08B571A4-A9AC-194D-3057-C48436455E3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487295" y="3092824"/>
            <a:ext cx="2350361" cy="1073523"/>
          </a:xfrm>
          <a:prstGeom prst="roundRect">
            <a:avLst>
              <a:gd name="adj" fmla="val 11505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2B6334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800" dirty="0">
                <a:solidFill>
                  <a:srgbClr val="2B63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Object File</a:t>
            </a:r>
            <a:endParaRPr lang="zh-CN" altLang="zh-CN" sz="1800" dirty="0">
              <a:solidFill>
                <a:srgbClr val="2B63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08D4779-508F-E40D-24F8-2DDF03DB3C94}"/>
              </a:ext>
            </a:extLst>
          </p:cNvPr>
          <p:cNvGrpSpPr/>
          <p:nvPr/>
        </p:nvGrpSpPr>
        <p:grpSpPr>
          <a:xfrm>
            <a:off x="6959569" y="2458806"/>
            <a:ext cx="1815434" cy="2077813"/>
            <a:chOff x="858656" y="2381923"/>
            <a:chExt cx="1224247" cy="1401183"/>
          </a:xfrm>
        </p:grpSpPr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C6836656-17C9-E09C-5217-48F4567B30E4}"/>
                </a:ext>
              </a:extLst>
            </p:cNvPr>
            <p:cNvGrpSpPr/>
            <p:nvPr/>
          </p:nvGrpSpPr>
          <p:grpSpPr>
            <a:xfrm>
              <a:off x="858656" y="2381923"/>
              <a:ext cx="1224247" cy="1401183"/>
              <a:chOff x="1743076" y="2991066"/>
              <a:chExt cx="1414666" cy="1619124"/>
            </a:xfrm>
            <a:solidFill>
              <a:schemeClr val="accent1"/>
            </a:solidFill>
          </p:grpSpPr>
          <p:sp>
            <p:nvSpPr>
              <p:cNvPr id="19" name="Shape 1721">
                <a:extLst>
                  <a:ext uri="{FF2B5EF4-FFF2-40B4-BE49-F238E27FC236}">
                    <a16:creationId xmlns:a16="http://schemas.microsoft.com/office/drawing/2014/main" id="{D77E84E7-9326-6E96-2310-4A669E1F0272}"/>
                  </a:ext>
                </a:extLst>
              </p:cNvPr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lIns="67733" tIns="67733" rIns="67733" bIns="67733" anchor="ctr"/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0" name="Shape 1732">
                <a:extLst>
                  <a:ext uri="{FF2B5EF4-FFF2-40B4-BE49-F238E27FC236}">
                    <a16:creationId xmlns:a16="http://schemas.microsoft.com/office/drawing/2014/main" id="{2376E2CC-59B7-C433-FBE0-1CEB3778A001}"/>
                  </a:ext>
                </a:extLst>
              </p:cNvPr>
              <p:cNvSpPr/>
              <p:nvPr/>
            </p:nvSpPr>
            <p:spPr>
              <a:xfrm rot="18900000">
                <a:off x="1743076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>
                  <a:spcBef>
                    <a:spcPts val="4500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sz="3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18" name="Text Placeholder 4">
              <a:extLst>
                <a:ext uri="{FF2B5EF4-FFF2-40B4-BE49-F238E27FC236}">
                  <a16:creationId xmlns:a16="http://schemas.microsoft.com/office/drawing/2014/main" id="{2EE5B142-6B16-A1D1-553E-897611344E28}"/>
                </a:ext>
              </a:extLst>
            </p:cNvPr>
            <p:cNvSpPr txBox="1"/>
            <p:nvPr/>
          </p:nvSpPr>
          <p:spPr>
            <a:xfrm>
              <a:off x="862546" y="3061492"/>
              <a:ext cx="1216467" cy="231723"/>
            </a:xfrm>
            <a:prstGeom prst="rect">
              <a:avLst/>
            </a:prstGeom>
          </p:spPr>
          <p:txBody>
            <a:bodyPr lIns="121917" tIns="60959" rIns="121917" bIns="60959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Loader.exe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9A7E02-D542-60B0-6206-16BACF7D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54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Github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B290BFE-AA36-C6D6-7A5F-FA9D7AF0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21" y="1301121"/>
            <a:ext cx="6622355" cy="4628037"/>
          </a:xfrm>
          <a:prstGeom prst="rect">
            <a:avLst/>
          </a:prstGeom>
        </p:spPr>
      </p:pic>
      <p:sp>
        <p:nvSpPr>
          <p:cNvPr id="4" name="文本1">
            <a:extLst>
              <a:ext uri="{FF2B5EF4-FFF2-40B4-BE49-F238E27FC236}">
                <a16:creationId xmlns:a16="http://schemas.microsoft.com/office/drawing/2014/main" id="{DCC62BDA-AF3D-0D0F-2CCD-AE1B91DA42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12726" y="1040539"/>
            <a:ext cx="8966547" cy="552388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b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  <a:hlinkClick r:id="rId4"/>
              </a:rPr>
              <a:t>https://github.com/RutoDa/SIC_Assembler_Loader/tree/main</a:t>
            </a: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A6FB63-B3DB-B8C2-628A-56DF96D4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56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617672C-AF27-48FE-B579-AEEDA534859A}"/>
              </a:ext>
            </a:extLst>
          </p:cNvPr>
          <p:cNvSpPr/>
          <p:nvPr/>
        </p:nvSpPr>
        <p:spPr>
          <a:xfrm>
            <a:off x="4001859" y="4002249"/>
            <a:ext cx="4188279" cy="164275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李昱佑</a:t>
            </a: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1094841</a:t>
            </a:r>
          </a:p>
          <a:p>
            <a:pPr algn="ctr">
              <a:lnSpc>
                <a:spcPct val="120000"/>
              </a:lnSpc>
            </a:pPr>
            <a:r>
              <a:rPr lang="zh-TW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柯美琪</a:t>
            </a: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1094908</a:t>
            </a:r>
          </a:p>
          <a:p>
            <a:pPr algn="ctr">
              <a:lnSpc>
                <a:spcPct val="120000"/>
              </a:lnSpc>
            </a:pPr>
            <a:r>
              <a:rPr lang="zh-TW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蕭張媛</a:t>
            </a: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1094842</a:t>
            </a:r>
          </a:p>
          <a:p>
            <a:pPr algn="ctr">
              <a:lnSpc>
                <a:spcPct val="120000"/>
              </a:lnSpc>
            </a:pPr>
            <a:endParaRPr lang="en-US" altLang="zh-TW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algn="ctr">
              <a:lnSpc>
                <a:spcPct val="120000"/>
              </a:lnSpc>
            </a:pPr>
            <a:endParaRPr lang="en-US" altLang="zh-TW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algn="ctr">
              <a:lnSpc>
                <a:spcPct val="120000"/>
              </a:lnSpc>
            </a:pPr>
            <a:endParaRPr lang="en-US" altLang="zh-TW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algn="ctr">
              <a:lnSpc>
                <a:spcPct val="120000"/>
              </a:lnSpc>
            </a:pPr>
            <a:endParaRPr lang="en-US" altLang="zh-TW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TW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商東峻</a:t>
            </a: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1093332</a:t>
            </a:r>
          </a:p>
          <a:p>
            <a:pPr algn="ctr">
              <a:lnSpc>
                <a:spcPct val="120000"/>
              </a:lnSpc>
            </a:pPr>
            <a:r>
              <a:rPr lang="zh-TW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盧柏諭</a:t>
            </a: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1092928</a:t>
            </a:r>
          </a:p>
          <a:p>
            <a:pPr algn="ctr">
              <a:lnSpc>
                <a:spcPct val="120000"/>
              </a:lnSpc>
            </a:pPr>
            <a:r>
              <a:rPr lang="zh-TW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林君諺</a:t>
            </a: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1092922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23C4883-F4D9-423F-8B4C-213341C15729}"/>
              </a:ext>
            </a:extLst>
          </p:cNvPr>
          <p:cNvSpPr txBox="1"/>
          <p:nvPr/>
        </p:nvSpPr>
        <p:spPr>
          <a:xfrm>
            <a:off x="5525917" y="4957575"/>
            <a:ext cx="1157737" cy="253780"/>
          </a:xfrm>
          <a:prstGeom prst="rect">
            <a:avLst/>
          </a:prstGeom>
          <a:solidFill>
            <a:srgbClr val="3B3838"/>
          </a:solidFill>
        </p:spPr>
        <p:txBody>
          <a:bodyPr wrap="none" lIns="68445" tIns="34223" rIns="68445" bIns="34223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系統程式 </a:t>
            </a:r>
            <a:r>
              <a:rPr lang="en-US" altLang="zh-TW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2023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8FAE55-27E0-44B0-9CB1-DC577B24214F}"/>
              </a:ext>
            </a:extLst>
          </p:cNvPr>
          <p:cNvSpPr txBox="1"/>
          <p:nvPr/>
        </p:nvSpPr>
        <p:spPr>
          <a:xfrm>
            <a:off x="4214477" y="2202935"/>
            <a:ext cx="3763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Thanks</a:t>
            </a:r>
            <a:endParaRPr lang="zh-CN" altLang="en-US" sz="6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94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共用的</a:t>
              </a:r>
              <a:r>
                <a:rPr lang="en-US" altLang="zh-CN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 module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6EE9D24C-7F15-FE37-7F01-6AA222100D67}"/>
              </a:ext>
            </a:extLst>
          </p:cNvPr>
          <p:cNvGrpSpPr/>
          <p:nvPr/>
        </p:nvGrpSpPr>
        <p:grpSpPr>
          <a:xfrm>
            <a:off x="644231" y="1167702"/>
            <a:ext cx="11104864" cy="4971559"/>
            <a:chOff x="585019" y="1587832"/>
            <a:chExt cx="11104864" cy="4971559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3EE26358-C718-B7B9-72E3-31CCF2FC2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019" y="1587832"/>
              <a:ext cx="2173359" cy="4971559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15D16AF-84D7-76A9-AE11-D1D60464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211" y="1587832"/>
              <a:ext cx="3202224" cy="4971547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F4A7942-A8EE-2EFE-D58B-FB0A1AD1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2268" y="1587832"/>
              <a:ext cx="5077615" cy="3198581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A0C3430-E8B5-31A4-3DDF-254EA5B0A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491"/>
            <a:stretch/>
          </p:blipFill>
          <p:spPr>
            <a:xfrm>
              <a:off x="6612268" y="5067749"/>
              <a:ext cx="5077615" cy="1491630"/>
            </a:xfrm>
            <a:prstGeom prst="rect">
              <a:avLst/>
            </a:prstGeom>
          </p:spPr>
        </p:pic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54DB4B-D00C-559A-4795-1F3E86C4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88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Source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Source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1">
            <a:extLst>
              <a:ext uri="{FF2B5EF4-FFF2-40B4-BE49-F238E27FC236}">
                <a16:creationId xmlns:a16="http://schemas.microsoft.com/office/drawing/2014/main" id="{CB00E32F-D018-DFCA-805F-ECF08C7FDB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09986" y="1098146"/>
            <a:ext cx="4257675" cy="770021"/>
          </a:xfrm>
          <a:prstGeom prst="roundRect">
            <a:avLst>
              <a:gd name="adj" fmla="val 11505"/>
            </a:avLst>
          </a:prstGeom>
          <a:solidFill>
            <a:srgbClr val="1F1F1F"/>
          </a:solidFill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2" name="组合 29">
            <a:extLst>
              <a:ext uri="{FF2B5EF4-FFF2-40B4-BE49-F238E27FC236}">
                <a16:creationId xmlns:a16="http://schemas.microsoft.com/office/drawing/2014/main" id="{5E2FA343-5010-EE9E-4A60-3F294917EF68}"/>
              </a:ext>
            </a:extLst>
          </p:cNvPr>
          <p:cNvGrpSpPr/>
          <p:nvPr/>
        </p:nvGrpSpPr>
        <p:grpSpPr>
          <a:xfrm>
            <a:off x="432566" y="1078156"/>
            <a:ext cx="1237983" cy="806551"/>
            <a:chOff x="3237545" y="4561747"/>
            <a:chExt cx="1146960" cy="1146960"/>
          </a:xfrm>
        </p:grpSpPr>
        <p:sp>
          <p:nvSpPr>
            <p:cNvPr id="13" name="圆角矩形 30">
              <a:extLst>
                <a:ext uri="{FF2B5EF4-FFF2-40B4-BE49-F238E27FC236}">
                  <a16:creationId xmlns:a16="http://schemas.microsoft.com/office/drawing/2014/main" id="{046E4DA3-140E-6200-2420-C792380D559F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圆角矩形 31">
              <a:extLst>
                <a:ext uri="{FF2B5EF4-FFF2-40B4-BE49-F238E27FC236}">
                  <a16:creationId xmlns:a16="http://schemas.microsoft.com/office/drawing/2014/main" id="{7F33D963-EB7F-5B0A-2BF7-FC66E136976E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Format4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EEA23-1039-2593-B398-17891938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86" y="1280702"/>
            <a:ext cx="42576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98DB4ADE-F771-A110-33C6-D12FAA60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87" y="1509820"/>
            <a:ext cx="4257675" cy="23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1">
            <a:extLst>
              <a:ext uri="{FF2B5EF4-FFF2-40B4-BE49-F238E27FC236}">
                <a16:creationId xmlns:a16="http://schemas.microsoft.com/office/drawing/2014/main" id="{376918FD-4D4B-E4CB-30EB-C5BB04CC67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09986" y="2083504"/>
            <a:ext cx="4257675" cy="770021"/>
          </a:xfrm>
          <a:prstGeom prst="roundRect">
            <a:avLst>
              <a:gd name="adj" fmla="val 11505"/>
            </a:avLst>
          </a:prstGeom>
          <a:solidFill>
            <a:srgbClr val="1F1F1F"/>
          </a:solidFill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22" name="组合 29">
            <a:extLst>
              <a:ext uri="{FF2B5EF4-FFF2-40B4-BE49-F238E27FC236}">
                <a16:creationId xmlns:a16="http://schemas.microsoft.com/office/drawing/2014/main" id="{BB86B335-CE6A-E6E2-6FA6-A4AD341975C9}"/>
              </a:ext>
            </a:extLst>
          </p:cNvPr>
          <p:cNvGrpSpPr/>
          <p:nvPr/>
        </p:nvGrpSpPr>
        <p:grpSpPr>
          <a:xfrm>
            <a:off x="432566" y="2063514"/>
            <a:ext cx="1237983" cy="806551"/>
            <a:chOff x="3237545" y="4561747"/>
            <a:chExt cx="1146960" cy="1146960"/>
          </a:xfrm>
        </p:grpSpPr>
        <p:sp>
          <p:nvSpPr>
            <p:cNvPr id="23" name="圆角矩形 30">
              <a:extLst>
                <a:ext uri="{FF2B5EF4-FFF2-40B4-BE49-F238E27FC236}">
                  <a16:creationId xmlns:a16="http://schemas.microsoft.com/office/drawing/2014/main" id="{9692E31A-9D3A-6132-110E-2C83DCC46932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4" name="圆角矩形 31">
              <a:extLst>
                <a:ext uri="{FF2B5EF4-FFF2-40B4-BE49-F238E27FC236}">
                  <a16:creationId xmlns:a16="http://schemas.microsoft.com/office/drawing/2014/main" id="{26C24CC4-2D4D-31FB-D5A3-13F39D0A6CC7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Instruction</a:t>
              </a:r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和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Register</a:t>
              </a:r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必須是大寫</a:t>
              </a:r>
            </a:p>
          </p:txBody>
        </p:sp>
      </p:grpSp>
      <p:pic>
        <p:nvPicPr>
          <p:cNvPr id="1029" name="Picture 5">
            <a:extLst>
              <a:ext uri="{FF2B5EF4-FFF2-40B4-BE49-F238E27FC236}">
                <a16:creationId xmlns:a16="http://schemas.microsoft.com/office/drawing/2014/main" id="{09BF452B-0008-B296-D94B-4AC97214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87" y="2305267"/>
            <a:ext cx="42005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21203E1-AF51-9446-F33C-289BC3CB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86" y="2505292"/>
            <a:ext cx="4200525" cy="21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1">
            <a:extLst>
              <a:ext uri="{FF2B5EF4-FFF2-40B4-BE49-F238E27FC236}">
                <a16:creationId xmlns:a16="http://schemas.microsoft.com/office/drawing/2014/main" id="{2E59BBD6-ECF6-F315-60AA-35A376BBA75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09986" y="3063147"/>
            <a:ext cx="4257675" cy="770021"/>
          </a:xfrm>
          <a:prstGeom prst="roundRect">
            <a:avLst>
              <a:gd name="adj" fmla="val 11505"/>
            </a:avLst>
          </a:prstGeom>
          <a:solidFill>
            <a:srgbClr val="1F1F1F"/>
          </a:solidFill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26" name="组合 29">
            <a:extLst>
              <a:ext uri="{FF2B5EF4-FFF2-40B4-BE49-F238E27FC236}">
                <a16:creationId xmlns:a16="http://schemas.microsoft.com/office/drawing/2014/main" id="{42DFE594-0E05-DDDE-4B68-BB3F39C9B6B2}"/>
              </a:ext>
            </a:extLst>
          </p:cNvPr>
          <p:cNvGrpSpPr/>
          <p:nvPr/>
        </p:nvGrpSpPr>
        <p:grpSpPr>
          <a:xfrm>
            <a:off x="432566" y="3043157"/>
            <a:ext cx="1237983" cy="806551"/>
            <a:chOff x="3237545" y="4561747"/>
            <a:chExt cx="1146960" cy="1146960"/>
          </a:xfrm>
        </p:grpSpPr>
        <p:sp>
          <p:nvSpPr>
            <p:cNvPr id="27" name="圆角矩形 30">
              <a:extLst>
                <a:ext uri="{FF2B5EF4-FFF2-40B4-BE49-F238E27FC236}">
                  <a16:creationId xmlns:a16="http://schemas.microsoft.com/office/drawing/2014/main" id="{529308E9-8465-6F7E-0843-B3420E86BF58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圆角矩形 31">
              <a:extLst>
                <a:ext uri="{FF2B5EF4-FFF2-40B4-BE49-F238E27FC236}">
                  <a16:creationId xmlns:a16="http://schemas.microsoft.com/office/drawing/2014/main" id="{756FC177-4213-86BD-A1E9-CFB718317B17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Label</a:t>
              </a:r>
              <a:b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</a:br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名稱錯誤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8B0F51F7-2853-48E3-ED76-50B2047A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07" y="3214707"/>
            <a:ext cx="411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0750D401-2391-ACC2-CF13-D8B940728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48" y="3447737"/>
            <a:ext cx="41148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1">
            <a:extLst>
              <a:ext uri="{FF2B5EF4-FFF2-40B4-BE49-F238E27FC236}">
                <a16:creationId xmlns:a16="http://schemas.microsoft.com/office/drawing/2014/main" id="{ED7877EA-FE0B-0488-44B0-81236D81BB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09986" y="4070380"/>
            <a:ext cx="4257675" cy="770021"/>
          </a:xfrm>
          <a:prstGeom prst="roundRect">
            <a:avLst>
              <a:gd name="adj" fmla="val 11505"/>
            </a:avLst>
          </a:prstGeom>
          <a:solidFill>
            <a:srgbClr val="1F1F1F"/>
          </a:solidFill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205B001-ED0C-A13B-2547-E5E49A8C2310}"/>
              </a:ext>
            </a:extLst>
          </p:cNvPr>
          <p:cNvGrpSpPr/>
          <p:nvPr/>
        </p:nvGrpSpPr>
        <p:grpSpPr>
          <a:xfrm>
            <a:off x="432566" y="4050390"/>
            <a:ext cx="1237983" cy="806551"/>
            <a:chOff x="3237545" y="4561747"/>
            <a:chExt cx="1146960" cy="1146960"/>
          </a:xfrm>
        </p:grpSpPr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92432160-D34A-96E9-DF63-B4501F133F08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24" name="圆角矩形 31">
              <a:extLst>
                <a:ext uri="{FF2B5EF4-FFF2-40B4-BE49-F238E27FC236}">
                  <a16:creationId xmlns:a16="http://schemas.microsoft.com/office/drawing/2014/main" id="{97059890-EC35-0B96-7382-6539CCB81DA8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Instruction</a:t>
              </a:r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錯誤</a:t>
              </a:r>
            </a:p>
          </p:txBody>
        </p:sp>
      </p:grpSp>
      <p:pic>
        <p:nvPicPr>
          <p:cNvPr id="1035" name="Picture 11">
            <a:extLst>
              <a:ext uri="{FF2B5EF4-FFF2-40B4-BE49-F238E27FC236}">
                <a16:creationId xmlns:a16="http://schemas.microsoft.com/office/drawing/2014/main" id="{EABB57ED-E896-1FB2-C255-1934B33ED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07" y="4329246"/>
            <a:ext cx="416242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文本1">
            <a:extLst>
              <a:ext uri="{FF2B5EF4-FFF2-40B4-BE49-F238E27FC236}">
                <a16:creationId xmlns:a16="http://schemas.microsoft.com/office/drawing/2014/main" id="{510E91EE-4E98-6FC8-3326-60F6BB9A55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09693" y="1114686"/>
            <a:ext cx="4257675" cy="770021"/>
          </a:xfrm>
          <a:prstGeom prst="roundRect">
            <a:avLst>
              <a:gd name="adj" fmla="val 11505"/>
            </a:avLst>
          </a:prstGeom>
          <a:solidFill>
            <a:srgbClr val="1F1F1F"/>
          </a:solidFill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028" name="组合 29">
            <a:extLst>
              <a:ext uri="{FF2B5EF4-FFF2-40B4-BE49-F238E27FC236}">
                <a16:creationId xmlns:a16="http://schemas.microsoft.com/office/drawing/2014/main" id="{E187C1E8-63DE-2FAF-3123-D08B44561A04}"/>
              </a:ext>
            </a:extLst>
          </p:cNvPr>
          <p:cNvGrpSpPr/>
          <p:nvPr/>
        </p:nvGrpSpPr>
        <p:grpSpPr>
          <a:xfrm>
            <a:off x="6432273" y="1094696"/>
            <a:ext cx="1237983" cy="806551"/>
            <a:chOff x="3237545" y="4561747"/>
            <a:chExt cx="1146960" cy="1146960"/>
          </a:xfrm>
        </p:grpSpPr>
        <p:sp>
          <p:nvSpPr>
            <p:cNvPr id="1031" name="圆角矩形 30">
              <a:extLst>
                <a:ext uri="{FF2B5EF4-FFF2-40B4-BE49-F238E27FC236}">
                  <a16:creationId xmlns:a16="http://schemas.microsoft.com/office/drawing/2014/main" id="{CED39D16-08FB-AB44-1CA7-5062996CF60B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34" name="圆角矩形 31">
              <a:extLst>
                <a:ext uri="{FF2B5EF4-FFF2-40B4-BE49-F238E27FC236}">
                  <a16:creationId xmlns:a16="http://schemas.microsoft.com/office/drawing/2014/main" id="{5DDEB846-F74A-CC73-D1A6-75D0360FD581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開頭必須為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START</a:t>
              </a:r>
            </a:p>
          </p:txBody>
        </p:sp>
      </p:grpSp>
      <p:sp>
        <p:nvSpPr>
          <p:cNvPr id="1036" name="文本1">
            <a:extLst>
              <a:ext uri="{FF2B5EF4-FFF2-40B4-BE49-F238E27FC236}">
                <a16:creationId xmlns:a16="http://schemas.microsoft.com/office/drawing/2014/main" id="{D6CD4823-820E-A347-49C3-4199ABF867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09693" y="2099360"/>
            <a:ext cx="4257675" cy="770021"/>
          </a:xfrm>
          <a:prstGeom prst="roundRect">
            <a:avLst>
              <a:gd name="adj" fmla="val 11505"/>
            </a:avLst>
          </a:prstGeom>
          <a:solidFill>
            <a:srgbClr val="1F1F1F"/>
          </a:solidFill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037" name="组合 29">
            <a:extLst>
              <a:ext uri="{FF2B5EF4-FFF2-40B4-BE49-F238E27FC236}">
                <a16:creationId xmlns:a16="http://schemas.microsoft.com/office/drawing/2014/main" id="{3E2A189C-1357-2C05-D548-25C05B640412}"/>
              </a:ext>
            </a:extLst>
          </p:cNvPr>
          <p:cNvGrpSpPr/>
          <p:nvPr/>
        </p:nvGrpSpPr>
        <p:grpSpPr>
          <a:xfrm>
            <a:off x="6432273" y="2079370"/>
            <a:ext cx="1237983" cy="806551"/>
            <a:chOff x="3237545" y="4561747"/>
            <a:chExt cx="1146960" cy="1146960"/>
          </a:xfrm>
        </p:grpSpPr>
        <p:sp>
          <p:nvSpPr>
            <p:cNvPr id="1038" name="圆角矩形 30">
              <a:extLst>
                <a:ext uri="{FF2B5EF4-FFF2-40B4-BE49-F238E27FC236}">
                  <a16:creationId xmlns:a16="http://schemas.microsoft.com/office/drawing/2014/main" id="{9F7E4411-572A-4444-6AF7-8FF3C84B92DD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39" name="圆角矩形 31">
              <a:extLst>
                <a:ext uri="{FF2B5EF4-FFF2-40B4-BE49-F238E27FC236}">
                  <a16:creationId xmlns:a16="http://schemas.microsoft.com/office/drawing/2014/main" id="{4697FF07-3763-D07C-A995-9FB876BF3DC1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結尾必須為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END</a:t>
              </a:r>
            </a:p>
          </p:txBody>
        </p:sp>
      </p:grpSp>
      <p:sp>
        <p:nvSpPr>
          <p:cNvPr id="1040" name="文本1">
            <a:extLst>
              <a:ext uri="{FF2B5EF4-FFF2-40B4-BE49-F238E27FC236}">
                <a16:creationId xmlns:a16="http://schemas.microsoft.com/office/drawing/2014/main" id="{B7182A0A-52B2-5A88-411B-A0719FF992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09693" y="3070090"/>
            <a:ext cx="4257675" cy="770021"/>
          </a:xfrm>
          <a:prstGeom prst="roundRect">
            <a:avLst>
              <a:gd name="adj" fmla="val 11505"/>
            </a:avLst>
          </a:prstGeom>
          <a:solidFill>
            <a:srgbClr val="1F1F1F"/>
          </a:solidFill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041" name="组合 29">
            <a:extLst>
              <a:ext uri="{FF2B5EF4-FFF2-40B4-BE49-F238E27FC236}">
                <a16:creationId xmlns:a16="http://schemas.microsoft.com/office/drawing/2014/main" id="{379FBFA1-CF87-60BE-284A-5FF4AF487B87}"/>
              </a:ext>
            </a:extLst>
          </p:cNvPr>
          <p:cNvGrpSpPr/>
          <p:nvPr/>
        </p:nvGrpSpPr>
        <p:grpSpPr>
          <a:xfrm>
            <a:off x="6432274" y="3050100"/>
            <a:ext cx="1251130" cy="806551"/>
            <a:chOff x="3237545" y="4561747"/>
            <a:chExt cx="1159140" cy="1146960"/>
          </a:xfrm>
        </p:grpSpPr>
        <p:sp>
          <p:nvSpPr>
            <p:cNvPr id="1042" name="圆角矩形 30">
              <a:extLst>
                <a:ext uri="{FF2B5EF4-FFF2-40B4-BE49-F238E27FC236}">
                  <a16:creationId xmlns:a16="http://schemas.microsoft.com/office/drawing/2014/main" id="{E30EF46A-8676-6AF6-5ACB-EA0B1BE7BF9C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43" name="圆角矩形 31">
              <a:extLst>
                <a:ext uri="{FF2B5EF4-FFF2-40B4-BE49-F238E27FC236}">
                  <a16:creationId xmlns:a16="http://schemas.microsoft.com/office/drawing/2014/main" id="{178A022A-593C-E7B9-78A4-9E1D0090B189}"/>
                </a:ext>
              </a:extLst>
            </p:cNvPr>
            <p:cNvSpPr/>
            <p:nvPr/>
          </p:nvSpPr>
          <p:spPr>
            <a:xfrm>
              <a:off x="3237545" y="4642031"/>
              <a:ext cx="1159140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RESB RESW </a:t>
              </a:r>
            </a:p>
            <a:p>
              <a:pPr algn="ctr"/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後面只能接數字</a:t>
              </a:r>
            </a:p>
          </p:txBody>
        </p:sp>
      </p:grpSp>
      <p:sp>
        <p:nvSpPr>
          <p:cNvPr id="1044" name="文本1">
            <a:extLst>
              <a:ext uri="{FF2B5EF4-FFF2-40B4-BE49-F238E27FC236}">
                <a16:creationId xmlns:a16="http://schemas.microsoft.com/office/drawing/2014/main" id="{DADD7DC6-CC18-0C66-79BB-674D861606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09693" y="4050390"/>
            <a:ext cx="4257675" cy="770021"/>
          </a:xfrm>
          <a:prstGeom prst="roundRect">
            <a:avLst>
              <a:gd name="adj" fmla="val 11505"/>
            </a:avLst>
          </a:prstGeom>
          <a:solidFill>
            <a:srgbClr val="1F1F1F"/>
          </a:solidFill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045" name="组合 29">
            <a:extLst>
              <a:ext uri="{FF2B5EF4-FFF2-40B4-BE49-F238E27FC236}">
                <a16:creationId xmlns:a16="http://schemas.microsoft.com/office/drawing/2014/main" id="{7C26D3E9-8ACE-4372-809A-5BD489A4E4DC}"/>
              </a:ext>
            </a:extLst>
          </p:cNvPr>
          <p:cNvGrpSpPr/>
          <p:nvPr/>
        </p:nvGrpSpPr>
        <p:grpSpPr>
          <a:xfrm>
            <a:off x="6432273" y="4030400"/>
            <a:ext cx="1237983" cy="806551"/>
            <a:chOff x="3237545" y="4561747"/>
            <a:chExt cx="1146960" cy="1146960"/>
          </a:xfrm>
        </p:grpSpPr>
        <p:sp>
          <p:nvSpPr>
            <p:cNvPr id="1046" name="圆角矩形 30">
              <a:extLst>
                <a:ext uri="{FF2B5EF4-FFF2-40B4-BE49-F238E27FC236}">
                  <a16:creationId xmlns:a16="http://schemas.microsoft.com/office/drawing/2014/main" id="{83D6F61F-18E0-DB01-8F0D-F74AE6C7540D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47" name="圆角矩形 31">
              <a:extLst>
                <a:ext uri="{FF2B5EF4-FFF2-40B4-BE49-F238E27FC236}">
                  <a16:creationId xmlns:a16="http://schemas.microsoft.com/office/drawing/2014/main" id="{EDB92599-7F9A-7659-7AF6-C33D73E2F32A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BYTE</a:t>
              </a:r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後面只能為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C</a:t>
              </a:r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或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X</a:t>
              </a:r>
            </a:p>
          </p:txBody>
        </p:sp>
      </p:grpSp>
      <p:pic>
        <p:nvPicPr>
          <p:cNvPr id="1048" name="Picture 13">
            <a:extLst>
              <a:ext uri="{FF2B5EF4-FFF2-40B4-BE49-F238E27FC236}">
                <a16:creationId xmlns:a16="http://schemas.microsoft.com/office/drawing/2014/main" id="{DD280C3A-99BB-ED32-BDA1-029932DA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11" y="1280702"/>
            <a:ext cx="28479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15">
            <a:extLst>
              <a:ext uri="{FF2B5EF4-FFF2-40B4-BE49-F238E27FC236}">
                <a16:creationId xmlns:a16="http://schemas.microsoft.com/office/drawing/2014/main" id="{C48AC307-F9B2-A802-60DC-C838EB799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11" y="2276692"/>
            <a:ext cx="3352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17">
            <a:extLst>
              <a:ext uri="{FF2B5EF4-FFF2-40B4-BE49-F238E27FC236}">
                <a16:creationId xmlns:a16="http://schemas.microsoft.com/office/drawing/2014/main" id="{A06E515D-AEBE-2999-50F7-196FB8179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11" y="3355131"/>
            <a:ext cx="32766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19">
            <a:extLst>
              <a:ext uri="{FF2B5EF4-FFF2-40B4-BE49-F238E27FC236}">
                <a16:creationId xmlns:a16="http://schemas.microsoft.com/office/drawing/2014/main" id="{7FA4ED14-6940-32C1-8CB3-DB976B34D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612" y="4328490"/>
            <a:ext cx="33242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文本1">
            <a:extLst>
              <a:ext uri="{FF2B5EF4-FFF2-40B4-BE49-F238E27FC236}">
                <a16:creationId xmlns:a16="http://schemas.microsoft.com/office/drawing/2014/main" id="{FA06F96B-45A9-0B01-2051-629A029EC3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55315" y="5076019"/>
            <a:ext cx="5119805" cy="770021"/>
          </a:xfrm>
          <a:prstGeom prst="roundRect">
            <a:avLst>
              <a:gd name="adj" fmla="val 11505"/>
            </a:avLst>
          </a:prstGeom>
          <a:solidFill>
            <a:srgbClr val="1F1F1F"/>
          </a:solidFill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053" name="组合 29">
            <a:extLst>
              <a:ext uri="{FF2B5EF4-FFF2-40B4-BE49-F238E27FC236}">
                <a16:creationId xmlns:a16="http://schemas.microsoft.com/office/drawing/2014/main" id="{6F94BEF3-A403-57CB-611C-487E5C65F892}"/>
              </a:ext>
            </a:extLst>
          </p:cNvPr>
          <p:cNvGrpSpPr/>
          <p:nvPr/>
        </p:nvGrpSpPr>
        <p:grpSpPr>
          <a:xfrm>
            <a:off x="2677895" y="5056029"/>
            <a:ext cx="1237983" cy="806551"/>
            <a:chOff x="3237545" y="4561747"/>
            <a:chExt cx="1146960" cy="1146960"/>
          </a:xfrm>
        </p:grpSpPr>
        <p:sp>
          <p:nvSpPr>
            <p:cNvPr id="1054" name="圆角矩形 30">
              <a:extLst>
                <a:ext uri="{FF2B5EF4-FFF2-40B4-BE49-F238E27FC236}">
                  <a16:creationId xmlns:a16="http://schemas.microsoft.com/office/drawing/2014/main" id="{F5CFB244-3A7D-BE6A-6F34-66EB94CCB59C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55" name="圆角矩形 31">
              <a:extLst>
                <a:ext uri="{FF2B5EF4-FFF2-40B4-BE49-F238E27FC236}">
                  <a16:creationId xmlns:a16="http://schemas.microsoft.com/office/drawing/2014/main" id="{5A38235F-5ED5-6B71-B956-4BC0B5D16CCE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Expression</a:t>
              </a:r>
              <a:r>
                <a:rPr lang="zh-TW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不合法</a:t>
              </a:r>
            </a:p>
          </p:txBody>
        </p:sp>
      </p:grpSp>
      <p:pic>
        <p:nvPicPr>
          <p:cNvPr id="1056" name="Picture 21">
            <a:extLst>
              <a:ext uri="{FF2B5EF4-FFF2-40B4-BE49-F238E27FC236}">
                <a16:creationId xmlns:a16="http://schemas.microsoft.com/office/drawing/2014/main" id="{98F35843-004B-4ADE-250A-2741D9097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542" y="5254165"/>
            <a:ext cx="49149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22">
            <a:extLst>
              <a:ext uri="{FF2B5EF4-FFF2-40B4-BE49-F238E27FC236}">
                <a16:creationId xmlns:a16="http://schemas.microsoft.com/office/drawing/2014/main" id="{8FDD0F5F-0012-5FA6-7FB3-1F9D301E8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542" y="5504965"/>
            <a:ext cx="488632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FA5C296-2B12-2AF4-52B1-A6D575BF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1" name="文本1">
            <a:extLst>
              <a:ext uri="{FF2B5EF4-FFF2-40B4-BE49-F238E27FC236}">
                <a16:creationId xmlns:a16="http://schemas.microsoft.com/office/drawing/2014/main" id="{60D86364-DFC1-40DF-EB85-9905BF963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0519" y="1229842"/>
            <a:ext cx="735915" cy="29743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2" name="文本1">
            <a:extLst>
              <a:ext uri="{FF2B5EF4-FFF2-40B4-BE49-F238E27FC236}">
                <a16:creationId xmlns:a16="http://schemas.microsoft.com/office/drawing/2014/main" id="{60D86364-DFC1-40DF-EB85-9905BF963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6707" y="2222260"/>
            <a:ext cx="735915" cy="29743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3" name="文本1">
            <a:extLst>
              <a:ext uri="{FF2B5EF4-FFF2-40B4-BE49-F238E27FC236}">
                <a16:creationId xmlns:a16="http://schemas.microsoft.com/office/drawing/2014/main" id="{60D86364-DFC1-40DF-EB85-9905BF963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92856" y="2487569"/>
            <a:ext cx="735915" cy="29743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4" name="文本1">
            <a:extLst>
              <a:ext uri="{FF2B5EF4-FFF2-40B4-BE49-F238E27FC236}">
                <a16:creationId xmlns:a16="http://schemas.microsoft.com/office/drawing/2014/main" id="{60D86364-DFC1-40DF-EB85-9905BF963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847" y="3146881"/>
            <a:ext cx="735915" cy="29743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5" name="文本1">
            <a:extLst>
              <a:ext uri="{FF2B5EF4-FFF2-40B4-BE49-F238E27FC236}">
                <a16:creationId xmlns:a16="http://schemas.microsoft.com/office/drawing/2014/main" id="{60D86364-DFC1-40DF-EB85-9905BF963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0519" y="4281909"/>
            <a:ext cx="735915" cy="29743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6" name="文本1">
            <a:extLst>
              <a:ext uri="{FF2B5EF4-FFF2-40B4-BE49-F238E27FC236}">
                <a16:creationId xmlns:a16="http://schemas.microsoft.com/office/drawing/2014/main" id="{60D86364-DFC1-40DF-EB85-9905BF963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48730" y="5207534"/>
            <a:ext cx="2188149" cy="55677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7" name="文本1">
            <a:extLst>
              <a:ext uri="{FF2B5EF4-FFF2-40B4-BE49-F238E27FC236}">
                <a16:creationId xmlns:a16="http://schemas.microsoft.com/office/drawing/2014/main" id="{60D86364-DFC1-40DF-EB85-9905BF963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81328" y="4290068"/>
            <a:ext cx="735915" cy="29743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8" name="文本1">
            <a:extLst>
              <a:ext uri="{FF2B5EF4-FFF2-40B4-BE49-F238E27FC236}">
                <a16:creationId xmlns:a16="http://schemas.microsoft.com/office/drawing/2014/main" id="{60D86364-DFC1-40DF-EB85-9905BF963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81327" y="3325193"/>
            <a:ext cx="735915" cy="29743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9" name="文本1">
            <a:extLst>
              <a:ext uri="{FF2B5EF4-FFF2-40B4-BE49-F238E27FC236}">
                <a16:creationId xmlns:a16="http://schemas.microsoft.com/office/drawing/2014/main" id="{60D86364-DFC1-40DF-EB85-9905BF963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37774" y="2435404"/>
            <a:ext cx="3179468" cy="259046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0" name="文本1">
            <a:extLst>
              <a:ext uri="{FF2B5EF4-FFF2-40B4-BE49-F238E27FC236}">
                <a16:creationId xmlns:a16="http://schemas.microsoft.com/office/drawing/2014/main" id="{60D86364-DFC1-40DF-EB85-9905BF963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66909" y="1229842"/>
            <a:ext cx="2735991" cy="27946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35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标注 6"/>
          <p:cNvSpPr/>
          <p:nvPr/>
        </p:nvSpPr>
        <p:spPr>
          <a:xfrm>
            <a:off x="9644513" y="6176351"/>
            <a:ext cx="1809547" cy="461413"/>
          </a:xfrm>
          <a:prstGeom prst="wedgeRectCallout">
            <a:avLst>
              <a:gd name="adj1" fmla="val 41393"/>
              <a:gd name="adj2" fmla="val -1993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Loader</a:t>
            </a:r>
          </a:p>
        </p:txBody>
      </p:sp>
      <p:sp>
        <p:nvSpPr>
          <p:cNvPr id="6" name="矩形标注 9">
            <a:extLst>
              <a:ext uri="{FF2B5EF4-FFF2-40B4-BE49-F238E27FC236}">
                <a16:creationId xmlns:a16="http://schemas.microsoft.com/office/drawing/2014/main" id="{FE15E3EB-8664-1F9A-037A-8645F0140324}"/>
              </a:ext>
            </a:extLst>
          </p:cNvPr>
          <p:cNvSpPr/>
          <p:nvPr/>
        </p:nvSpPr>
        <p:spPr>
          <a:xfrm>
            <a:off x="7834963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2-2</a:t>
            </a:r>
          </a:p>
        </p:txBody>
      </p:sp>
      <p:sp>
        <p:nvSpPr>
          <p:cNvPr id="3" name="矩形标注 9">
            <a:extLst>
              <a:ext uri="{FF2B5EF4-FFF2-40B4-BE49-F238E27FC236}">
                <a16:creationId xmlns:a16="http://schemas.microsoft.com/office/drawing/2014/main" id="{B79F24C8-1812-55D7-7F27-6FBC90D8A753}"/>
              </a:ext>
            </a:extLst>
          </p:cNvPr>
          <p:cNvSpPr/>
          <p:nvPr/>
        </p:nvSpPr>
        <p:spPr>
          <a:xfrm>
            <a:off x="6025414" y="6176051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2-1</a:t>
            </a:r>
          </a:p>
        </p:txBody>
      </p:sp>
      <p:sp>
        <p:nvSpPr>
          <p:cNvPr id="4" name="矩形标注 9">
            <a:extLst>
              <a:ext uri="{FF2B5EF4-FFF2-40B4-BE49-F238E27FC236}">
                <a16:creationId xmlns:a16="http://schemas.microsoft.com/office/drawing/2014/main" id="{3BBCFE31-4E72-D1A6-93FD-F692C8B38494}"/>
              </a:ext>
            </a:extLst>
          </p:cNvPr>
          <p:cNvSpPr/>
          <p:nvPr/>
        </p:nvSpPr>
        <p:spPr>
          <a:xfrm>
            <a:off x="4215866" y="6176052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 1</a:t>
            </a:r>
          </a:p>
        </p:txBody>
      </p:sp>
      <p:sp>
        <p:nvSpPr>
          <p:cNvPr id="2" name="矩形标注 9">
            <a:extLst>
              <a:ext uri="{FF2B5EF4-FFF2-40B4-BE49-F238E27FC236}">
                <a16:creationId xmlns:a16="http://schemas.microsoft.com/office/drawing/2014/main" id="{C9D98784-982F-2BC7-73BF-1BFB24BFB185}"/>
              </a:ext>
            </a:extLst>
          </p:cNvPr>
          <p:cNvSpPr/>
          <p:nvPr/>
        </p:nvSpPr>
        <p:spPr>
          <a:xfrm>
            <a:off x="2406315" y="6176052"/>
            <a:ext cx="1809551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Scan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96767" y="6176053"/>
            <a:ext cx="1809550" cy="461713"/>
          </a:xfrm>
          <a:prstGeom prst="wedgeRectCallout">
            <a:avLst>
              <a:gd name="adj1" fmla="val 59514"/>
              <a:gd name="adj2" fmla="val -18353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5" rIns="91412" bIns="45705" rtlCol="0" anchor="ctr"/>
          <a:lstStyle/>
          <a:p>
            <a:pPr algn="ctr" defTabSz="1215600">
              <a:spcBef>
                <a:spcPct val="20000"/>
              </a:spcBef>
              <a:defRPr/>
            </a:pPr>
            <a:r>
              <a:rPr lang="en-US" altLang="zh-TW" sz="1600" b="1" dirty="0">
                <a:solidFill>
                  <a:schemeClr val="bg1"/>
                </a:solidFill>
              </a:rPr>
              <a:t>Source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1CEE8A-95BB-405B-8352-CCDD9B19FDEB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E01AD2-C131-48CC-AAE8-58FF863B7E8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Source</a:t>
              </a:r>
            </a:p>
          </p:txBody>
        </p:sp>
        <p:cxnSp>
          <p:nvCxnSpPr>
            <p:cNvPr id="15" name="0 _4">
              <a:extLst>
                <a:ext uri="{FF2B5EF4-FFF2-40B4-BE49-F238E27FC236}">
                  <a16:creationId xmlns:a16="http://schemas.microsoft.com/office/drawing/2014/main" id="{BB45F7E5-B441-4A9A-80A9-DD2830748B88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388737-44C2-748F-56C4-B6688709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85" y="1166460"/>
            <a:ext cx="3559614" cy="45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D6DB180C-183D-3C1C-0B4D-70226AB11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315" y="1166459"/>
            <a:ext cx="3146138" cy="36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9525063-984B-B525-6E8C-8D73515C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453" y="1166459"/>
            <a:ext cx="3030562" cy="300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5">
            <a:extLst>
              <a:ext uri="{FF2B5EF4-FFF2-40B4-BE49-F238E27FC236}">
                <a16:creationId xmlns:a16="http://schemas.microsoft.com/office/drawing/2014/main" id="{3384E7A9-2194-F648-A6C2-DE80BE6D8DEE}"/>
              </a:ext>
            </a:extLst>
          </p:cNvPr>
          <p:cNvGrpSpPr/>
          <p:nvPr/>
        </p:nvGrpSpPr>
        <p:grpSpPr>
          <a:xfrm>
            <a:off x="5892750" y="5124174"/>
            <a:ext cx="4482124" cy="657989"/>
            <a:chOff x="1050204" y="1751161"/>
            <a:chExt cx="4482124" cy="65798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2F78CC5-56CB-DB5C-ECD8-AD9294C187BD}"/>
                </a:ext>
              </a:extLst>
            </p:cNvPr>
            <p:cNvSpPr/>
            <p:nvPr/>
          </p:nvSpPr>
          <p:spPr>
            <a:xfrm>
              <a:off x="1050204" y="1751161"/>
              <a:ext cx="4482124" cy="6579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9239AC1-3BF2-61EE-64BC-6C9D8115AFF9}"/>
                </a:ext>
              </a:extLst>
            </p:cNvPr>
            <p:cNvSpPr/>
            <p:nvPr/>
          </p:nvSpPr>
          <p:spPr>
            <a:xfrm>
              <a:off x="3604376" y="1875269"/>
              <a:ext cx="1728339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algn="r" defTabSz="914273"/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input.asm</a:t>
              </a:r>
            </a:p>
          </p:txBody>
        </p:sp>
      </p:grpSp>
      <p:grpSp>
        <p:nvGrpSpPr>
          <p:cNvPr id="20" name="组合 20">
            <a:extLst>
              <a:ext uri="{FF2B5EF4-FFF2-40B4-BE49-F238E27FC236}">
                <a16:creationId xmlns:a16="http://schemas.microsoft.com/office/drawing/2014/main" id="{DB87CA94-96BD-6083-AEFC-B977680C85C3}"/>
              </a:ext>
            </a:extLst>
          </p:cNvPr>
          <p:cNvGrpSpPr/>
          <p:nvPr/>
        </p:nvGrpSpPr>
        <p:grpSpPr>
          <a:xfrm>
            <a:off x="10588936" y="5126072"/>
            <a:ext cx="706079" cy="706079"/>
            <a:chOff x="6588983" y="2230703"/>
            <a:chExt cx="533400" cy="533400"/>
          </a:xfrm>
        </p:grpSpPr>
        <p:sp>
          <p:nvSpPr>
            <p:cNvPr id="2048" name="椭圆 21">
              <a:extLst>
                <a:ext uri="{FF2B5EF4-FFF2-40B4-BE49-F238E27FC236}">
                  <a16:creationId xmlns:a16="http://schemas.microsoft.com/office/drawing/2014/main" id="{F3CEE43B-BC74-7643-8ED4-DA4F76E2CD37}"/>
                </a:ext>
              </a:extLst>
            </p:cNvPr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049" name="矩形 2048">
              <a:extLst>
                <a:ext uri="{FF2B5EF4-FFF2-40B4-BE49-F238E27FC236}">
                  <a16:creationId xmlns:a16="http://schemas.microsoft.com/office/drawing/2014/main" id="{EAD8CB67-8672-9D85-F1D1-5553611789D0}"/>
                </a:ext>
              </a:extLst>
            </p:cNvPr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Source Han Serif SC" panose="02020400000000000000" pitchFamily="18" charset="-122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DB9EA6-4C54-283B-2347-72EC5019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70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4D47"/>
      </a:accent1>
      <a:accent2>
        <a:srgbClr val="504D47"/>
      </a:accent2>
      <a:accent3>
        <a:srgbClr val="504D47"/>
      </a:accent3>
      <a:accent4>
        <a:srgbClr val="504D47"/>
      </a:accent4>
      <a:accent5>
        <a:srgbClr val="504D47"/>
      </a:accent5>
      <a:accent6>
        <a:srgbClr val="504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2801</Words>
  <Application>Microsoft Macintosh PowerPoint</Application>
  <PresentationFormat>寬螢幕</PresentationFormat>
  <Paragraphs>865</Paragraphs>
  <Slides>61</Slides>
  <Notes>59</Notes>
  <HiddenSlides>9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8" baseType="lpstr">
      <vt:lpstr>微軟正黑體</vt:lpstr>
      <vt:lpstr>漢儀新蒂毛筆宋</vt:lpstr>
      <vt:lpstr>等线</vt:lpstr>
      <vt:lpstr>微软雅黑</vt:lpstr>
      <vt:lpstr>Arial</vt:lpstr>
      <vt:lpstr>Calibri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/>
  <cp:lastModifiedBy>昱佑 李</cp:lastModifiedBy>
  <cp:revision>66</cp:revision>
  <dcterms:created xsi:type="dcterms:W3CDTF">2019-01-17T09:32:26Z</dcterms:created>
  <dcterms:modified xsi:type="dcterms:W3CDTF">2023-06-06T09:09:22Z</dcterms:modified>
</cp:coreProperties>
</file>